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  <p:sldMasterId id="2147483684" r:id="rId3"/>
    <p:sldMasterId id="2147483698" r:id="rId4"/>
    <p:sldMasterId id="2147483710" r:id="rId5"/>
  </p:sldMasterIdLst>
  <p:notesMasterIdLst>
    <p:notesMasterId r:id="rId46"/>
  </p:notesMasterIdLst>
  <p:sldIdLst>
    <p:sldId id="257" r:id="rId6"/>
    <p:sldId id="258" r:id="rId7"/>
    <p:sldId id="4045" r:id="rId8"/>
    <p:sldId id="276" r:id="rId9"/>
    <p:sldId id="259" r:id="rId10"/>
    <p:sldId id="277" r:id="rId11"/>
    <p:sldId id="308" r:id="rId12"/>
    <p:sldId id="285" r:id="rId13"/>
    <p:sldId id="280" r:id="rId14"/>
    <p:sldId id="265" r:id="rId15"/>
    <p:sldId id="266" r:id="rId16"/>
    <p:sldId id="267" r:id="rId17"/>
    <p:sldId id="268" r:id="rId18"/>
    <p:sldId id="269" r:id="rId19"/>
    <p:sldId id="310" r:id="rId20"/>
    <p:sldId id="260" r:id="rId21"/>
    <p:sldId id="261" r:id="rId22"/>
    <p:sldId id="262" r:id="rId23"/>
    <p:sldId id="282" r:id="rId24"/>
    <p:sldId id="309" r:id="rId25"/>
    <p:sldId id="256" r:id="rId26"/>
    <p:sldId id="311" r:id="rId27"/>
    <p:sldId id="4032" r:id="rId28"/>
    <p:sldId id="4029" r:id="rId29"/>
    <p:sldId id="4030" r:id="rId30"/>
    <p:sldId id="4033" r:id="rId31"/>
    <p:sldId id="4034" r:id="rId32"/>
    <p:sldId id="4035" r:id="rId33"/>
    <p:sldId id="4046" r:id="rId34"/>
    <p:sldId id="4047" r:id="rId35"/>
    <p:sldId id="290" r:id="rId36"/>
    <p:sldId id="275" r:id="rId37"/>
    <p:sldId id="4038" r:id="rId38"/>
    <p:sldId id="295" r:id="rId39"/>
    <p:sldId id="297" r:id="rId40"/>
    <p:sldId id="301" r:id="rId41"/>
    <p:sldId id="4039" r:id="rId42"/>
    <p:sldId id="304" r:id="rId43"/>
    <p:sldId id="4040" r:id="rId44"/>
    <p:sldId id="302" r:id="rId4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478"/>
    <a:srgbClr val="FFF093"/>
    <a:srgbClr val="FFF6C1"/>
    <a:srgbClr val="FFE970"/>
    <a:srgbClr val="FEB350"/>
    <a:srgbClr val="F298A5"/>
    <a:srgbClr val="C2F19C"/>
    <a:srgbClr val="C3E2D7"/>
    <a:srgbClr val="F6BCC4"/>
    <a:srgbClr val="F3A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A1766F-C2F0-4033-B18F-3F3F2CDC4325}" v="1" dt="2024-07-25T01:16:55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8" autoAdjust="0"/>
    <p:restoredTop sz="94660"/>
  </p:normalViewPr>
  <p:slideViewPr>
    <p:cSldViewPr snapToGrid="0">
      <p:cViewPr varScale="1">
        <p:scale>
          <a:sx n="69" d="100"/>
          <a:sy n="69" d="100"/>
        </p:scale>
        <p:origin x="81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lson raiol" userId="eb9bb798eadf928e" providerId="LiveId" clId="{68A1766F-C2F0-4033-B18F-3F3F2CDC4325}"/>
    <pc:docChg chg="modSld">
      <pc:chgData name="dilson raiol" userId="eb9bb798eadf928e" providerId="LiveId" clId="{68A1766F-C2F0-4033-B18F-3F3F2CDC4325}" dt="2024-07-25T01:16:55.013" v="58" actId="20577"/>
      <pc:docMkLst>
        <pc:docMk/>
      </pc:docMkLst>
      <pc:sldChg chg="modSp mod">
        <pc:chgData name="dilson raiol" userId="eb9bb798eadf928e" providerId="LiveId" clId="{68A1766F-C2F0-4033-B18F-3F3F2CDC4325}" dt="2024-07-25T01:15:51.008" v="23"/>
        <pc:sldMkLst>
          <pc:docMk/>
          <pc:sldMk cId="3414146599" sldId="311"/>
        </pc:sldMkLst>
        <pc:spChg chg="mod">
          <ac:chgData name="dilson raiol" userId="eb9bb798eadf928e" providerId="LiveId" clId="{68A1766F-C2F0-4033-B18F-3F3F2CDC4325}" dt="2024-07-25T01:15:51.008" v="23"/>
          <ac:spMkLst>
            <pc:docMk/>
            <pc:sldMk cId="3414146599" sldId="311"/>
            <ac:spMk id="10" creationId="{7546788A-01B9-BE2D-357A-560866129F09}"/>
          </ac:spMkLst>
        </pc:spChg>
      </pc:sldChg>
      <pc:sldChg chg="modSp mod">
        <pc:chgData name="dilson raiol" userId="eb9bb798eadf928e" providerId="LiveId" clId="{68A1766F-C2F0-4033-B18F-3F3F2CDC4325}" dt="2024-07-25T01:16:55.013" v="58" actId="20577"/>
        <pc:sldMkLst>
          <pc:docMk/>
          <pc:sldMk cId="3524226955" sldId="4033"/>
        </pc:sldMkLst>
        <pc:spChg chg="mod">
          <ac:chgData name="dilson raiol" userId="eb9bb798eadf928e" providerId="LiveId" clId="{68A1766F-C2F0-4033-B18F-3F3F2CDC4325}" dt="2024-07-25T01:16:55.013" v="58" actId="20577"/>
          <ac:spMkLst>
            <pc:docMk/>
            <pc:sldMk cId="3524226955" sldId="4033"/>
            <ac:spMk id="10" creationId="{7546788A-01B9-BE2D-357A-560866129F0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3484C9"/>
            </a:solidFill>
            <a:ln w="12700" cap="flat">
              <a:noFill/>
              <a:miter lim="400000"/>
            </a:ln>
            <a:effectLst/>
          </c:spPr>
          <c:explosion val="4"/>
          <c:dPt>
            <c:idx val="0"/>
            <c:bubble3D val="0"/>
            <c:spPr>
              <a:solidFill>
                <a:srgbClr val="C00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7954-4B84-AE94-990863B88900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7954-4B84-AE94-990863B8890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7954-4B84-AE94-990863B88900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7954-4B84-AE94-990863B88900}"/>
              </c:ext>
            </c:extLst>
          </c:dPt>
          <c:cat>
            <c:strRef>
              <c:f>Sheet1!$B$1:$E$1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54-4B84-AE94-990863B88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05308272"/>
        <c:axId val="-805307728"/>
      </c:lineChart>
      <c:catAx>
        <c:axId val="-805308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05307728"/>
        <c:crosses val="autoZero"/>
        <c:auto val="1"/>
        <c:lblAlgn val="ctr"/>
        <c:lblOffset val="100"/>
        <c:noMultiLvlLbl val="0"/>
      </c:catAx>
      <c:valAx>
        <c:axId val="-805307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05308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05308272"/>
        <c:axId val="-805307728"/>
      </c:lineChart>
      <c:catAx>
        <c:axId val="-805308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05307728"/>
        <c:crosses val="autoZero"/>
        <c:auto val="1"/>
        <c:lblAlgn val="ctr"/>
        <c:lblOffset val="100"/>
        <c:noMultiLvlLbl val="0"/>
      </c:catAx>
      <c:valAx>
        <c:axId val="-805307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05308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05308272"/>
        <c:axId val="-805307728"/>
      </c:lineChart>
      <c:catAx>
        <c:axId val="-805308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05307728"/>
        <c:crosses val="autoZero"/>
        <c:auto val="1"/>
        <c:lblAlgn val="ctr"/>
        <c:lblOffset val="100"/>
        <c:noMultiLvlLbl val="0"/>
      </c:catAx>
      <c:valAx>
        <c:axId val="-805307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05308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08362-638B-4432-86DF-8E9802C01798}" type="datetimeFigureOut">
              <a:rPr lang="pt-BR" smtClean="0"/>
              <a:t>18/09/2024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09861-C652-4F1C-AD51-B064106D678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040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Google Shape;81;p1:notes">
            <a:extLst>
              <a:ext uri="{FF2B5EF4-FFF2-40B4-BE49-F238E27FC236}">
                <a16:creationId xmlns:a16="http://schemas.microsoft.com/office/drawing/2014/main" id="{0E1C1213-1B57-4C48-80C6-281B3B8B7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1683" name="Google Shape;82;p1:notes">
            <a:extLst>
              <a:ext uri="{FF2B5EF4-FFF2-40B4-BE49-F238E27FC236}">
                <a16:creationId xmlns:a16="http://schemas.microsoft.com/office/drawing/2014/main" id="{703EC3C3-C0FE-4E02-AB99-C9369ADAEFE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59314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15048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185549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97;p6:notes">
            <a:extLst>
              <a:ext uri="{FF2B5EF4-FFF2-40B4-BE49-F238E27FC236}">
                <a16:creationId xmlns:a16="http://schemas.microsoft.com/office/drawing/2014/main" id="{2E2E25C1-2B65-4E82-99A9-940E4C6360D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4755" name="Google Shape;98;p6:notes">
            <a:extLst>
              <a:ext uri="{FF2B5EF4-FFF2-40B4-BE49-F238E27FC236}">
                <a16:creationId xmlns:a16="http://schemas.microsoft.com/office/drawing/2014/main" id="{AC356480-812C-4FB2-A88A-4A75655ECFD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491348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119304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7B7ABBF0-A649-4915-9DB5-64695F4AC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95015CC1-840E-4BC4-92DE-A3ADD66325E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01279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7B7ABBF0-A649-4915-9DB5-64695F4AC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95015CC1-840E-4BC4-92DE-A3ADD66325E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038609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e94672341a_0_14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e94672341a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e94672341a_0_1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g2e94672341a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e94672341a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g2e94672341a_0_14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e1acc23bdd_1_4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2e1acc23bdd_1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e1acc23bdd_1_8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g2e1acc23bdd_1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e1acc23bdd_0_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g2e1acc23bd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e1acc23bdd_1_7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3" name="Google Shape;213;g2e1acc23bdd_1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e1acc23bdd_7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8" name="Google Shape;488;g2e1acc23bdd_7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e1acc23bdd_1_8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8" name="Google Shape;498;g2e1acc23bdd_1_8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1" name="Google Shape;561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7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0" name="Google Shape;580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1" name="Google Shape;561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184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1" name="Google Shape;561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218000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1" name="Google Shape;691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" name="Google Shape;14;p21">
            <a:extLst>
              <a:ext uri="{FF2B5EF4-FFF2-40B4-BE49-F238E27FC236}">
                <a16:creationId xmlns:a16="http://schemas.microsoft.com/office/drawing/2014/main" id="{A5440837-ED8D-401C-BE47-B18C38D4C286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15;p21">
            <a:extLst>
              <a:ext uri="{FF2B5EF4-FFF2-40B4-BE49-F238E27FC236}">
                <a16:creationId xmlns:a16="http://schemas.microsoft.com/office/drawing/2014/main" id="{C4FFE4D6-3863-4845-9D49-4FC9B52757D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16;p21">
            <a:extLst>
              <a:ext uri="{FF2B5EF4-FFF2-40B4-BE49-F238E27FC236}">
                <a16:creationId xmlns:a16="http://schemas.microsoft.com/office/drawing/2014/main" id="{1D2793DA-B8A2-4EA4-9D29-5E0C4E475D9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746B651-EAE1-4776-8ADF-AFFC6BE1F91B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00840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20;p22">
            <a:extLst>
              <a:ext uri="{FF2B5EF4-FFF2-40B4-BE49-F238E27FC236}">
                <a16:creationId xmlns:a16="http://schemas.microsoft.com/office/drawing/2014/main" id="{FA972940-3ED4-433B-8480-38D92FF0CEBB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21;p22">
            <a:extLst>
              <a:ext uri="{FF2B5EF4-FFF2-40B4-BE49-F238E27FC236}">
                <a16:creationId xmlns:a16="http://schemas.microsoft.com/office/drawing/2014/main" id="{458CD181-3544-469A-A231-A57C4463876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22;p22">
            <a:extLst>
              <a:ext uri="{FF2B5EF4-FFF2-40B4-BE49-F238E27FC236}">
                <a16:creationId xmlns:a16="http://schemas.microsoft.com/office/drawing/2014/main" id="{6958A58B-0B5C-43EE-97D6-6FDCDA4979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941308D0-9566-45B0-AACA-5BDB3152F684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085099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" name="Google Shape;30;p23">
            <a:extLst>
              <a:ext uri="{FF2B5EF4-FFF2-40B4-BE49-F238E27FC236}">
                <a16:creationId xmlns:a16="http://schemas.microsoft.com/office/drawing/2014/main" id="{C1F0C7A6-935C-478E-B891-6267E47AD0D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31;p23">
            <a:extLst>
              <a:ext uri="{FF2B5EF4-FFF2-40B4-BE49-F238E27FC236}">
                <a16:creationId xmlns:a16="http://schemas.microsoft.com/office/drawing/2014/main" id="{99C1C9DA-D94A-4173-8FA2-D7903564FDF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32;p23">
            <a:extLst>
              <a:ext uri="{FF2B5EF4-FFF2-40B4-BE49-F238E27FC236}">
                <a16:creationId xmlns:a16="http://schemas.microsoft.com/office/drawing/2014/main" id="{D4898E14-CB9C-4D81-B89E-BC9DD1FF8F0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CC59017E-B8F7-47C5-AE1E-BB056F1F1FE1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10790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" name="Google Shape;37;p24">
            <a:extLst>
              <a:ext uri="{FF2B5EF4-FFF2-40B4-BE49-F238E27FC236}">
                <a16:creationId xmlns:a16="http://schemas.microsoft.com/office/drawing/2014/main" id="{C9F1D5D5-4D2F-4AB5-A4F9-4584295DAAA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38;p24">
            <a:extLst>
              <a:ext uri="{FF2B5EF4-FFF2-40B4-BE49-F238E27FC236}">
                <a16:creationId xmlns:a16="http://schemas.microsoft.com/office/drawing/2014/main" id="{6BD59702-7AAA-4E57-A411-79757830435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39;p24">
            <a:extLst>
              <a:ext uri="{FF2B5EF4-FFF2-40B4-BE49-F238E27FC236}">
                <a16:creationId xmlns:a16="http://schemas.microsoft.com/office/drawing/2014/main" id="{E8B4A48C-BBAD-4F49-AFF6-36B8C8ADE65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B37B0DA8-269B-46D6-81B7-6DBB834D93FC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55939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46;p25">
            <a:extLst>
              <a:ext uri="{FF2B5EF4-FFF2-40B4-BE49-F238E27FC236}">
                <a16:creationId xmlns:a16="http://schemas.microsoft.com/office/drawing/2014/main" id="{DF835267-7414-4B64-928D-1D209AD342B0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8" name="Google Shape;47;p25">
            <a:extLst>
              <a:ext uri="{FF2B5EF4-FFF2-40B4-BE49-F238E27FC236}">
                <a16:creationId xmlns:a16="http://schemas.microsoft.com/office/drawing/2014/main" id="{A67B42C7-20E8-4B9E-9B7D-BDFA6D496C2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9" name="Google Shape;48;p25">
            <a:extLst>
              <a:ext uri="{FF2B5EF4-FFF2-40B4-BE49-F238E27FC236}">
                <a16:creationId xmlns:a16="http://schemas.microsoft.com/office/drawing/2014/main" id="{02DBFC1E-07A8-456F-8EF5-7A52BB78EAC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012D670-A99C-4470-BFEC-F70DCD66BC0B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07328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51;p26">
            <a:extLst>
              <a:ext uri="{FF2B5EF4-FFF2-40B4-BE49-F238E27FC236}">
                <a16:creationId xmlns:a16="http://schemas.microsoft.com/office/drawing/2014/main" id="{1BE89487-3024-4F7C-9037-4BBC70FA0F2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4" name="Google Shape;52;p26">
            <a:extLst>
              <a:ext uri="{FF2B5EF4-FFF2-40B4-BE49-F238E27FC236}">
                <a16:creationId xmlns:a16="http://schemas.microsoft.com/office/drawing/2014/main" id="{575B3A1D-83D0-4E65-A53B-B6D2B21429E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53;p26">
            <a:extLst>
              <a:ext uri="{FF2B5EF4-FFF2-40B4-BE49-F238E27FC236}">
                <a16:creationId xmlns:a16="http://schemas.microsoft.com/office/drawing/2014/main" id="{3FD8BA7E-A783-434C-A335-05F4703438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4D7D41C3-A03E-4CEA-8313-19E396BFFB2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66539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58;p28">
            <a:extLst>
              <a:ext uri="{FF2B5EF4-FFF2-40B4-BE49-F238E27FC236}">
                <a16:creationId xmlns:a16="http://schemas.microsoft.com/office/drawing/2014/main" id="{A49C6688-1E11-4C3B-BF0E-ADA97C8C4895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59;p28">
            <a:extLst>
              <a:ext uri="{FF2B5EF4-FFF2-40B4-BE49-F238E27FC236}">
                <a16:creationId xmlns:a16="http://schemas.microsoft.com/office/drawing/2014/main" id="{D786EC7F-151A-4896-BBDF-6573367EA22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60;p28">
            <a:extLst>
              <a:ext uri="{FF2B5EF4-FFF2-40B4-BE49-F238E27FC236}">
                <a16:creationId xmlns:a16="http://schemas.microsoft.com/office/drawing/2014/main" id="{2940C1DB-E700-4EA4-A844-E706C39E26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6F79CA3-5F5E-4046-AA54-5C2E01CC2AE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7311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65;p29">
            <a:extLst>
              <a:ext uri="{FF2B5EF4-FFF2-40B4-BE49-F238E27FC236}">
                <a16:creationId xmlns:a16="http://schemas.microsoft.com/office/drawing/2014/main" id="{BBD73252-FF54-4664-BD54-3FEF44ABD47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66;p29">
            <a:extLst>
              <a:ext uri="{FF2B5EF4-FFF2-40B4-BE49-F238E27FC236}">
                <a16:creationId xmlns:a16="http://schemas.microsoft.com/office/drawing/2014/main" id="{625EDADE-8BAF-4223-A1DC-DB2A3E70F9A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67;p29">
            <a:extLst>
              <a:ext uri="{FF2B5EF4-FFF2-40B4-BE49-F238E27FC236}">
                <a16:creationId xmlns:a16="http://schemas.microsoft.com/office/drawing/2014/main" id="{471943FD-1CAF-4A2C-BEFB-133466E900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53CA16AC-CDBA-4D26-8EFC-E5F4E7A1B76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49102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71;p30">
            <a:extLst>
              <a:ext uri="{FF2B5EF4-FFF2-40B4-BE49-F238E27FC236}">
                <a16:creationId xmlns:a16="http://schemas.microsoft.com/office/drawing/2014/main" id="{CD5757FF-C92F-402D-8550-85E9C7ABDBB1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72;p30">
            <a:extLst>
              <a:ext uri="{FF2B5EF4-FFF2-40B4-BE49-F238E27FC236}">
                <a16:creationId xmlns:a16="http://schemas.microsoft.com/office/drawing/2014/main" id="{11A0327D-8D6E-4AFD-9776-E832A78D0F6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73;p30">
            <a:extLst>
              <a:ext uri="{FF2B5EF4-FFF2-40B4-BE49-F238E27FC236}">
                <a16:creationId xmlns:a16="http://schemas.microsoft.com/office/drawing/2014/main" id="{D48DD27B-A2C5-4F15-8824-0878D56CE09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BBCDD4AC-41D0-490B-982D-BC67974D6DD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04962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Texto e Título Vertical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77;p31">
            <a:extLst>
              <a:ext uri="{FF2B5EF4-FFF2-40B4-BE49-F238E27FC236}">
                <a16:creationId xmlns:a16="http://schemas.microsoft.com/office/drawing/2014/main" id="{60A83E5E-ACE6-4DBA-9A27-44AA22479F08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78;p31">
            <a:extLst>
              <a:ext uri="{FF2B5EF4-FFF2-40B4-BE49-F238E27FC236}">
                <a16:creationId xmlns:a16="http://schemas.microsoft.com/office/drawing/2014/main" id="{5E87391E-E7A6-471F-B62A-87CE1C76D20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79;p31">
            <a:extLst>
              <a:ext uri="{FF2B5EF4-FFF2-40B4-BE49-F238E27FC236}">
                <a16:creationId xmlns:a16="http://schemas.microsoft.com/office/drawing/2014/main" id="{93FFEB37-B892-4C32-98CD-405E726C2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922D6B66-EA35-48BE-AA40-58678B9C23A6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474829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3B2146-049C-6935-2DD0-5960C28B8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ED816F-F9D2-0A8D-705C-6E27FB14F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AA9257-4FFA-F596-7212-49CFA73D5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7F0B4F-C312-3110-B816-3635C2C4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88EF77-F0FE-986C-60F6-029F6CB7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087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00352-8914-D659-5FC0-C93E4AB3C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3DABA4-FCFD-34E8-E080-E8340CD2C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D73E88-8AB3-84CC-19CA-02C0B3762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69CDC3-BC6B-E7A5-D089-7E71A73D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F52102-9C40-5AA8-0F45-EAE910F2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67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5DCF7-427F-9079-DB14-08CE40516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A32057-7AF2-9E87-0EB2-11D4D44B5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F9ABCD-710A-1B5B-C7FC-1D155AAD7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63FCA8-A1A4-920E-BD52-7D58CC876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EFBB4-94BD-B109-69AA-DCB26B129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723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D3AB4-37BE-0854-A0F7-3C5F86BFC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5249F2-A41D-C809-071C-38B58E0B6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5FD5ECB-DB6D-5ABB-24CE-47EC5DD4E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DE4D50-0750-0800-EB9F-3CD292243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914C59-713D-5A96-4505-1337CE8A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3B9C4E-0A7A-7A52-BB5C-6D98372AD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564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029A7-B529-D520-5417-BBF039195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90736B-4A23-8D4A-8266-697E40E9B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A6E6799-7ABD-467E-CFB9-8E0C07FD7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0F5CC8-E3D6-BCCF-1FF3-78F0DF5D9A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918C474-9EE3-2A7D-EDD7-B9C0541CC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BBEED55-9686-6C3F-A0A3-2DA4863F8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2591E2-01CB-CD03-4242-B49BEC820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E4C96B2-A410-8AC0-EB9A-BA8E83274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090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1CA83-E867-8482-60FE-3082350B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7310573-8EC6-0072-C283-2511F5F5D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D6777BA-6E7B-D9F6-E87E-9374489C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F48230B-492C-708D-8082-4B07151B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204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D63E7ED-1655-52FA-6565-32C7C4CB7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D5E0208-4ED6-7332-BF30-E474A4D1E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D0B29F-23FC-2050-A7A0-A327EB79C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318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6CB0C-0127-D3F0-3B34-787ADD8BD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70135E-F571-F71E-0A74-7117BA98B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21E48B-F0B7-A56C-01EB-E2125A43B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3FF0DE-CB70-C05E-CB6C-24C4E62CA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2EBBBD-2AD7-377B-B441-5BDD1A608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32065D-5007-A983-58DD-E0838736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961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38047-ADB5-AE67-FD3D-B6785AFE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3FC94D0-CE47-DFB5-8472-D4F45D1793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F3B64D-6AFA-F329-5183-000D5ABB7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A0589C-B488-2130-B320-4F492D2A3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535FF2-79F4-371E-E847-7CD055D6E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95A20E-CC5F-5D1B-E3CA-9725C42D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831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CD00A-5F5D-D2E3-C7AC-269FA492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99C5782-6855-9897-70EF-27191C9FE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4291B9-78A5-CA07-B203-6EF1F6AB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583930-F306-7163-272E-D2C16BB1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838E5E-7E35-7448-116D-09016986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684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D4FD5FB-DC7C-B622-4A2D-6269E2D6C6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AD0C22B-9BB8-1563-CE73-03CEF30C9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BE1B06-DF9A-839C-8B75-FA60135D5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F24947-7048-8457-6DDF-9E61756B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8514AD-6C21-A60E-1CFE-65B8D784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25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8419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80065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9453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Title,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5593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6"/>
          <p:cNvSpPr txBox="1">
            <a:spLocks noGrp="1"/>
          </p:cNvSpPr>
          <p:nvPr>
            <p:ph type="title"/>
          </p:nvPr>
        </p:nvSpPr>
        <p:spPr>
          <a:xfrm>
            <a:off x="244866" y="358342"/>
            <a:ext cx="5937885" cy="51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>
                <a:solidFill>
                  <a:srgbClr val="445469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6"/>
          <p:cNvSpPr txBox="1">
            <a:spLocks noGrp="1"/>
          </p:cNvSpPr>
          <p:nvPr>
            <p:ph type="body" idx="1"/>
          </p:nvPr>
        </p:nvSpPr>
        <p:spPr>
          <a:xfrm>
            <a:off x="6039292" y="1646877"/>
            <a:ext cx="5950584" cy="41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7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76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9966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itle, 2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07471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4930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Centered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3327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itle, 2 Content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1989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Title Content and 2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1013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6175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Title, Content over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43771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Title, 4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786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69652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20303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0583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9711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0703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9187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24400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46799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88590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71342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21781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Texto e Título Vertical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8433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98809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2393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21732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0616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2963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1473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624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494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7167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234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62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6;p20">
            <a:extLst>
              <a:ext uri="{FF2B5EF4-FFF2-40B4-BE49-F238E27FC236}">
                <a16:creationId xmlns:a16="http://schemas.microsoft.com/office/drawing/2014/main" id="{C3CD5FA8-7D4B-41E9-9059-2AA36335C3C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  <p:sp>
        <p:nvSpPr>
          <p:cNvPr id="2051" name="Google Shape;7;p20">
            <a:extLst>
              <a:ext uri="{FF2B5EF4-FFF2-40B4-BE49-F238E27FC236}">
                <a16:creationId xmlns:a16="http://schemas.microsoft.com/office/drawing/2014/main" id="{336C8255-2465-4ACE-8500-34938CFA39E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  <p:sp>
        <p:nvSpPr>
          <p:cNvPr id="2052" name="Google Shape;8;p20">
            <a:extLst>
              <a:ext uri="{FF2B5EF4-FFF2-40B4-BE49-F238E27FC236}">
                <a16:creationId xmlns:a16="http://schemas.microsoft.com/office/drawing/2014/main" id="{D1EF351A-DC7E-4DE0-B448-EE809D354AF6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pt-BR" altLang="pt-BR" dirty="0"/>
          </a:p>
        </p:txBody>
      </p:sp>
      <p:sp>
        <p:nvSpPr>
          <p:cNvPr id="2053" name="Google Shape;9;p20">
            <a:extLst>
              <a:ext uri="{FF2B5EF4-FFF2-40B4-BE49-F238E27FC236}">
                <a16:creationId xmlns:a16="http://schemas.microsoft.com/office/drawing/2014/main" id="{36A128F7-F9EF-4BB9-B314-6164FB79717F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pt-BR" altLang="pt-BR" dirty="0"/>
          </a:p>
        </p:txBody>
      </p:sp>
      <p:sp>
        <p:nvSpPr>
          <p:cNvPr id="2054" name="Google Shape;10;p20">
            <a:extLst>
              <a:ext uri="{FF2B5EF4-FFF2-40B4-BE49-F238E27FC236}">
                <a16:creationId xmlns:a16="http://schemas.microsoft.com/office/drawing/2014/main" id="{F2D37622-CA21-49BC-9697-48A442A893E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ts val="12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60A51FC3-8F43-4364-86D1-5BDEC60EB83C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272408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387D96-66B7-BE15-DFF6-898F8107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3595E-090A-6A3F-B7F3-FCEC36B96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6EF512-936D-51A7-0CE5-C55B2F9D8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296F3-1C27-4895-BFBD-6EC63819D941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0DCA84-9AD2-DF69-3A5E-E5E1E4CB5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D345D6-6AFB-C92A-A3F7-F7414FD0E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73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609480" y="175320"/>
            <a:ext cx="10972080" cy="13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10947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73990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05988-EBC8-47C8-A537-66567FBEB41B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1676A-8156-4527-AEF5-9FBB88552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17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png"/><Relationship Id="rId1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microsoft.com/office/2007/relationships/hdphoto" Target="../media/hdphoto5.wdp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5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10" Type="http://schemas.microsoft.com/office/2007/relationships/hdphoto" Target="../media/hdphoto4.wdp"/><Relationship Id="rId19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download.inep.gov.br/publicacoes/institucionais/avaliacoes_e_exames_da_educacao_basica/relatorio_da_pesquisa_alfabetiza_brasil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32.png"/><Relationship Id="rId5" Type="http://schemas.openxmlformats.org/officeDocument/2006/relationships/hyperlink" Target="https://youtube.com/clip/UgkxKvey2szcyU4RPOSQJ2Ua-0Bq5mtaony-?si=GkF00BNtnUSiExYh" TargetMode="Externa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2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Relationship Id="rId6" Type="http://schemas.openxmlformats.org/officeDocument/2006/relationships/hyperlink" Target="https://encurtador.com.br/RqDSV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3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Relationship Id="rId6" Type="http://schemas.openxmlformats.org/officeDocument/2006/relationships/hyperlink" Target="https://encurtador.com.br/RqDSV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encurtador.com.br/QZJxu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chart" Target="../charts/chart2.xml"/><Relationship Id="rId7" Type="http://schemas.openxmlformats.org/officeDocument/2006/relationships/image" Target="../media/image46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slide" Target="slide29.xml"/><Relationship Id="rId4" Type="http://schemas.openxmlformats.org/officeDocument/2006/relationships/image" Target="../media/image3.png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chart" Target="../charts/chart3.xml"/><Relationship Id="rId7" Type="http://schemas.openxmlformats.org/officeDocument/2006/relationships/image" Target="../media/image49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chart" Target="../charts/chart4.xml"/><Relationship Id="rId7" Type="http://schemas.openxmlformats.org/officeDocument/2006/relationships/image" Target="../media/image5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worldbank.org/en/education/how-a-city-in-brazil-led-teachers-to-get-every-child-read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B85BDF9-3816-071A-168D-EBE9B157B533}"/>
              </a:ext>
            </a:extLst>
          </p:cNvPr>
          <p:cNvSpPr txBox="1"/>
          <p:nvPr/>
        </p:nvSpPr>
        <p:spPr>
          <a:xfrm>
            <a:off x="2807801" y="4932745"/>
            <a:ext cx="65763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1E4E79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Pacto pela Aprendizagem 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8F7DD1-3048-5237-AD38-B48C1593BB9C}"/>
              </a:ext>
            </a:extLst>
          </p:cNvPr>
          <p:cNvSpPr txBox="1"/>
          <p:nvPr/>
        </p:nvSpPr>
        <p:spPr>
          <a:xfrm>
            <a:off x="2155133" y="2553171"/>
            <a:ext cx="788172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1E4E79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CICLO FORMATIVO ESTADUAL REGIONALIZADO</a:t>
            </a:r>
          </a:p>
          <a:p>
            <a:pPr algn="ctr"/>
            <a:endParaRPr lang="pt-BR" dirty="0"/>
          </a:p>
          <a:p>
            <a:pPr algn="ctr"/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PERI-MIRIM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47A49C-1E2C-3304-6CB2-2932651CD578}"/>
              </a:ext>
            </a:extLst>
          </p:cNvPr>
          <p:cNvSpPr txBox="1"/>
          <p:nvPr/>
        </p:nvSpPr>
        <p:spPr>
          <a:xfrm>
            <a:off x="5374582" y="5927325"/>
            <a:ext cx="14428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1E4E79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2024</a:t>
            </a:r>
            <a:endParaRPr lang="pt-BR" dirty="0"/>
          </a:p>
        </p:txBody>
      </p:sp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7E133CB1-1ABB-06BE-570A-818B6FF5D6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869" y="194402"/>
            <a:ext cx="2147171" cy="8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E33F94BB-2EAD-5A0D-F8FF-68F6F44354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06805" y="194403"/>
            <a:ext cx="1244747" cy="8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AD896959-E649-5ABC-F033-BBCA344D0EF8}"/>
              </a:ext>
            </a:extLst>
          </p:cNvPr>
          <p:cNvSpPr/>
          <p:nvPr/>
        </p:nvSpPr>
        <p:spPr>
          <a:xfrm>
            <a:off x="10207097" y="194402"/>
            <a:ext cx="1818034" cy="892275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08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>
            <a:extLst>
              <a:ext uri="{FF2B5EF4-FFF2-40B4-BE49-F238E27FC236}">
                <a16:creationId xmlns:a16="http://schemas.microsoft.com/office/drawing/2014/main" id="{6C3953A2-C681-44F3-B66C-E2E3286B7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3154" y="2225035"/>
            <a:ext cx="7796189" cy="3275012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50000"/>
              </a:lnSpc>
              <a:defRPr/>
            </a:pPr>
            <a: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Módulo II</a:t>
            </a:r>
            <a:b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br>
              <a:rPr lang="pt-BR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EIXO APOIO A GESTÃO E PLANEJAMENTO MUNICIPAL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57DC8CFB-2BFB-9A3B-E9D8-D0C21ABA33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869" y="194402"/>
            <a:ext cx="2147171" cy="8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28FB69E5-E3A3-3A39-6F28-3B06B82EB38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06805" y="194403"/>
            <a:ext cx="1244747" cy="8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707EA43F-52FC-07BD-C202-8A2056E19F8F}"/>
              </a:ext>
            </a:extLst>
          </p:cNvPr>
          <p:cNvSpPr/>
          <p:nvPr/>
        </p:nvSpPr>
        <p:spPr>
          <a:xfrm>
            <a:off x="3872558" y="194402"/>
            <a:ext cx="1818034" cy="892275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311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0;p6">
            <a:extLst>
              <a:ext uri="{FF2B5EF4-FFF2-40B4-BE49-F238E27FC236}">
                <a16:creationId xmlns:a16="http://schemas.microsoft.com/office/drawing/2014/main" id="{2606BDBB-7DC0-4EA8-B9AC-A4E875F47CF5}"/>
              </a:ext>
            </a:extLst>
          </p:cNvPr>
          <p:cNvSpPr txBox="1"/>
          <p:nvPr/>
        </p:nvSpPr>
        <p:spPr>
          <a:xfrm>
            <a:off x="4516910" y="357572"/>
            <a:ext cx="2516578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Equipe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" name="Google Shape;95;p3">
            <a:extLst>
              <a:ext uri="{FF2B5EF4-FFF2-40B4-BE49-F238E27FC236}">
                <a16:creationId xmlns:a16="http://schemas.microsoft.com/office/drawing/2014/main" id="{CC69F335-0A76-B6B8-BDBA-82775AD7060F}"/>
              </a:ext>
            </a:extLst>
          </p:cNvPr>
          <p:cNvSpPr txBox="1"/>
          <p:nvPr/>
        </p:nvSpPr>
        <p:spPr>
          <a:xfrm>
            <a:off x="79570" y="1188256"/>
            <a:ext cx="310871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Coordenador do Eixo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20" name="Grupo 88">
            <a:extLst>
              <a:ext uri="{FF2B5EF4-FFF2-40B4-BE49-F238E27FC236}">
                <a16:creationId xmlns:a16="http://schemas.microsoft.com/office/drawing/2014/main" id="{8E1F62CF-30BC-277E-AAE5-9A56ECEC9A91}"/>
              </a:ext>
            </a:extLst>
          </p:cNvPr>
          <p:cNvGrpSpPr>
            <a:grpSpLocks noChangeAspect="1"/>
          </p:cNvGrpSpPr>
          <p:nvPr/>
        </p:nvGrpSpPr>
        <p:grpSpPr>
          <a:xfrm>
            <a:off x="289477" y="1579287"/>
            <a:ext cx="2649233" cy="2340000"/>
            <a:chOff x="9066402" y="2265193"/>
            <a:chExt cx="2161440" cy="1909145"/>
          </a:xfrm>
        </p:grpSpPr>
        <p:grpSp>
          <p:nvGrpSpPr>
            <p:cNvPr id="25" name="Grupo 43">
              <a:extLst>
                <a:ext uri="{FF2B5EF4-FFF2-40B4-BE49-F238E27FC236}">
                  <a16:creationId xmlns:a16="http://schemas.microsoft.com/office/drawing/2014/main" id="{962D65D4-1E26-CB7E-208F-16883281ED3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66402" y="2265193"/>
              <a:ext cx="2161440" cy="1656000"/>
              <a:chOff x="6149351" y="2056864"/>
              <a:chExt cx="4783680" cy="3665041"/>
            </a:xfrm>
          </p:grpSpPr>
          <p:grpSp>
            <p:nvGrpSpPr>
              <p:cNvPr id="27" name="Grupo 36">
                <a:extLst>
                  <a:ext uri="{FF2B5EF4-FFF2-40B4-BE49-F238E27FC236}">
                    <a16:creationId xmlns:a16="http://schemas.microsoft.com/office/drawing/2014/main" id="{ABC25250-CEC2-2033-E82F-57B08B5F7D6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149351" y="2056864"/>
                <a:ext cx="4783680" cy="3665041"/>
                <a:chOff x="6458670" y="2486454"/>
                <a:chExt cx="3955815" cy="3030768"/>
              </a:xfrm>
            </p:grpSpPr>
            <p:grpSp>
              <p:nvGrpSpPr>
                <p:cNvPr id="29" name="Grupo 37">
                  <a:extLst>
                    <a:ext uri="{FF2B5EF4-FFF2-40B4-BE49-F238E27FC236}">
                      <a16:creationId xmlns:a16="http://schemas.microsoft.com/office/drawing/2014/main" id="{C3C6546C-018D-0360-B3AE-A2D243A578EF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35" name="Retângulo 34">
                    <a:extLst>
                      <a:ext uri="{FF2B5EF4-FFF2-40B4-BE49-F238E27FC236}">
                        <a16:creationId xmlns:a16="http://schemas.microsoft.com/office/drawing/2014/main" id="{5759F975-52F9-B74A-C651-D0B30B732E1D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Retângulo 36">
                    <a:extLst>
                      <a:ext uri="{FF2B5EF4-FFF2-40B4-BE49-F238E27FC236}">
                        <a16:creationId xmlns:a16="http://schemas.microsoft.com/office/drawing/2014/main" id="{448ECB92-016F-4484-F96F-7BE4022806A2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rgbClr val="FFD9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2" name="Elipse 31">
                  <a:extLst>
                    <a:ext uri="{FF2B5EF4-FFF2-40B4-BE49-F238E27FC236}">
                      <a16:creationId xmlns:a16="http://schemas.microsoft.com/office/drawing/2014/main" id="{C8E0ED44-BEB0-629D-9D00-65B9D367A126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rgbClr val="FFD9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8" name="Imagem 27">
                <a:extLst>
                  <a:ext uri="{FF2B5EF4-FFF2-40B4-BE49-F238E27FC236}">
                    <a16:creationId xmlns:a16="http://schemas.microsoft.com/office/drawing/2014/main" id="{7CF73A60-3A27-C437-A5E5-14124DCF9A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3657" r="89990">
                            <a14:foregroundMark x1="27623" y1="72656" x2="27623" y2="72656"/>
                            <a14:foregroundMark x1="27623" y1="82109" x2="74687" y2="82813"/>
                            <a14:foregroundMark x1="69297" y1="71484" x2="85563" y2="83594"/>
                            <a14:foregroundMark x1="25987" y1="63984" x2="9143" y2="71016"/>
                            <a14:foregroundMark x1="60250" y1="66328" x2="60250" y2="66328"/>
                            <a14:foregroundMark x1="60250" y1="68281" x2="60058" y2="75391"/>
                            <a14:foregroundMark x1="28681" y1="61094" x2="31473" y2="76875"/>
                            <a14:foregroundMark x1="5679" y1="69375" x2="9143" y2="86172"/>
                            <a14:foregroundMark x1="14533" y1="87344" x2="68912" y2="88984"/>
                            <a14:foregroundMark x1="35515" y1="73281" x2="35515" y2="73281"/>
                            <a14:foregroundMark x1="71511" y1="86016" x2="85178" y2="86406"/>
                            <a14:foregroundMark x1="27045" y1="44219" x2="27045" y2="44219"/>
                            <a14:foregroundMark x1="26083" y1="44531" x2="26083" y2="44531"/>
                            <a14:foregroundMark x1="26083" y1="39219" x2="26083" y2="39219"/>
                            <a14:foregroundMark x1="25987" y1="37578" x2="25217" y2="42578"/>
                            <a14:backgroundMark x1="10106" y1="21406" x2="10106" y2="21406"/>
                            <a14:backgroundMark x1="18383" y1="20859" x2="18383" y2="20859"/>
                            <a14:backgroundMark x1="72859" y1="16328" x2="72859" y2="16328"/>
                            <a14:backgroundMark x1="78537" y1="45078" x2="78537" y2="45078"/>
                            <a14:backgroundMark x1="82387" y1="26641" x2="82387" y2="26641"/>
                            <a14:backgroundMark x1="57844" y1="15859" x2="57844" y2="15859"/>
                            <a14:backgroundMark x1="37055" y1="14844" x2="37055" y2="14844"/>
                            <a14:backgroundMark x1="58422" y1="21563" x2="58422" y2="21563"/>
                            <a14:backgroundMark x1="50818" y1="17813" x2="50818" y2="17813"/>
                            <a14:backgroundMark x1="51588" y1="19063" x2="51588" y2="19063"/>
                            <a14:backgroundMark x1="57652" y1="22188" x2="57652" y2="22188"/>
                            <a14:backgroundMark x1="28874" y1="26094" x2="28874" y2="26094"/>
                            <a14:backgroundMark x1="56785" y1="21563" x2="56785" y2="2156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41" t="16756" r="16646" b="17017"/>
              <a:stretch/>
            </p:blipFill>
            <p:spPr>
              <a:xfrm>
                <a:off x="7118130" y="2346607"/>
                <a:ext cx="2917765" cy="3024234"/>
              </a:xfrm>
              <a:prstGeom prst="ellipse">
                <a:avLst/>
              </a:prstGeom>
            </p:spPr>
          </p:pic>
        </p:grp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F335A170-4DEB-7927-18A8-6A84F2D07A23}"/>
                </a:ext>
              </a:extLst>
            </p:cNvPr>
            <p:cNvSpPr txBox="1"/>
            <p:nvPr/>
          </p:nvSpPr>
          <p:spPr>
            <a:xfrm>
              <a:off x="9370214" y="3832851"/>
              <a:ext cx="1586183" cy="341487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Leonan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Rodrigues</a:t>
              </a:r>
            </a:p>
          </p:txBody>
        </p:sp>
      </p:grpSp>
      <p:sp>
        <p:nvSpPr>
          <p:cNvPr id="38" name="Google Shape;95;p3">
            <a:extLst>
              <a:ext uri="{FF2B5EF4-FFF2-40B4-BE49-F238E27FC236}">
                <a16:creationId xmlns:a16="http://schemas.microsoft.com/office/drawing/2014/main" id="{55183A11-1068-0012-FB98-E2BAF65ED25F}"/>
              </a:ext>
            </a:extLst>
          </p:cNvPr>
          <p:cNvSpPr txBox="1"/>
          <p:nvPr/>
        </p:nvSpPr>
        <p:spPr>
          <a:xfrm>
            <a:off x="116811" y="4010208"/>
            <a:ext cx="310871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lang="pt-BR" sz="2000" kern="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APR - Gestão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9" name="Grupo 88">
            <a:extLst>
              <a:ext uri="{FF2B5EF4-FFF2-40B4-BE49-F238E27FC236}">
                <a16:creationId xmlns:a16="http://schemas.microsoft.com/office/drawing/2014/main" id="{8B617F0D-2C4D-263F-D527-D580DDB4C26E}"/>
              </a:ext>
            </a:extLst>
          </p:cNvPr>
          <p:cNvGrpSpPr>
            <a:grpSpLocks noChangeAspect="1"/>
          </p:cNvGrpSpPr>
          <p:nvPr/>
        </p:nvGrpSpPr>
        <p:grpSpPr>
          <a:xfrm>
            <a:off x="261220" y="4394881"/>
            <a:ext cx="2649233" cy="2322925"/>
            <a:chOff x="9066402" y="2265193"/>
            <a:chExt cx="2161440" cy="1895214"/>
          </a:xfrm>
        </p:grpSpPr>
        <p:grpSp>
          <p:nvGrpSpPr>
            <p:cNvPr id="40" name="Grupo 36">
              <a:extLst>
                <a:ext uri="{FF2B5EF4-FFF2-40B4-BE49-F238E27FC236}">
                  <a16:creationId xmlns:a16="http://schemas.microsoft.com/office/drawing/2014/main" id="{102E5796-C1C3-223D-0FEC-EEF2850BED1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66402" y="2265193"/>
              <a:ext cx="2161440" cy="1656000"/>
              <a:chOff x="6458670" y="2486454"/>
              <a:chExt cx="3955815" cy="3030768"/>
            </a:xfrm>
          </p:grpSpPr>
          <p:grpSp>
            <p:nvGrpSpPr>
              <p:cNvPr id="42" name="Grupo 37">
                <a:extLst>
                  <a:ext uri="{FF2B5EF4-FFF2-40B4-BE49-F238E27FC236}">
                    <a16:creationId xmlns:a16="http://schemas.microsoft.com/office/drawing/2014/main" id="{046A634E-D678-504B-71B4-7290A68E1ECC}"/>
                  </a:ext>
                </a:extLst>
              </p:cNvPr>
              <p:cNvGrpSpPr/>
              <p:nvPr/>
            </p:nvGrpSpPr>
            <p:grpSpPr>
              <a:xfrm>
                <a:off x="6458670" y="2486454"/>
                <a:ext cx="3955815" cy="3030768"/>
                <a:chOff x="6920298" y="1558617"/>
                <a:chExt cx="4979106" cy="3814767"/>
              </a:xfrm>
            </p:grpSpPr>
            <p:sp>
              <p:nvSpPr>
                <p:cNvPr id="48" name="Retângulo 47">
                  <a:extLst>
                    <a:ext uri="{FF2B5EF4-FFF2-40B4-BE49-F238E27FC236}">
                      <a16:creationId xmlns:a16="http://schemas.microsoft.com/office/drawing/2014/main" id="{08409FC6-4970-F63A-9907-99E68056F8AC}"/>
                    </a:ext>
                  </a:extLst>
                </p:cNvPr>
                <p:cNvSpPr/>
                <p:nvPr/>
              </p:nvSpPr>
              <p:spPr>
                <a:xfrm>
                  <a:off x="6920298" y="1558617"/>
                  <a:ext cx="4979106" cy="238251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tângulo 52">
                  <a:extLst>
                    <a:ext uri="{FF2B5EF4-FFF2-40B4-BE49-F238E27FC236}">
                      <a16:creationId xmlns:a16="http://schemas.microsoft.com/office/drawing/2014/main" id="{8E66D0AF-CF47-3260-C692-CA9CBA7FEAC9}"/>
                    </a:ext>
                  </a:extLst>
                </p:cNvPr>
                <p:cNvSpPr/>
                <p:nvPr/>
              </p:nvSpPr>
              <p:spPr>
                <a:xfrm>
                  <a:off x="6920298" y="3941131"/>
                  <a:ext cx="4979106" cy="1432253"/>
                </a:xfrm>
                <a:prstGeom prst="rect">
                  <a:avLst/>
                </a:prstGeom>
                <a:solidFill>
                  <a:srgbClr val="FFD9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Elipse 43">
                <a:extLst>
                  <a:ext uri="{FF2B5EF4-FFF2-40B4-BE49-F238E27FC236}">
                    <a16:creationId xmlns:a16="http://schemas.microsoft.com/office/drawing/2014/main" id="{1FDC2E6E-20C1-13FE-0590-D357BD2DE828}"/>
                  </a:ext>
                </a:extLst>
              </p:cNvPr>
              <p:cNvSpPr/>
              <p:nvPr/>
            </p:nvSpPr>
            <p:spPr>
              <a:xfrm>
                <a:off x="7195626" y="2743769"/>
                <a:ext cx="2545523" cy="2545524"/>
              </a:xfrm>
              <a:prstGeom prst="ellipse">
                <a:avLst/>
              </a:prstGeom>
              <a:solidFill>
                <a:schemeClr val="tx2">
                  <a:lumMod val="90000"/>
                </a:schemeClr>
              </a:solidFill>
              <a:ln w="139700">
                <a:solidFill>
                  <a:srgbClr val="FFD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3FA659B1-E7B6-09CA-AEAD-F739BA082298}"/>
                </a:ext>
              </a:extLst>
            </p:cNvPr>
            <p:cNvSpPr txBox="1"/>
            <p:nvPr/>
          </p:nvSpPr>
          <p:spPr>
            <a:xfrm>
              <a:off x="9631267" y="3832851"/>
              <a:ext cx="1064117" cy="327556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Dilson </a:t>
              </a:r>
              <a:r>
                <a:rPr kumimoji="0" lang="pt-BR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Raiol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4" name="Google Shape;94;p3">
            <a:extLst>
              <a:ext uri="{FF2B5EF4-FFF2-40B4-BE49-F238E27FC236}">
                <a16:creationId xmlns:a16="http://schemas.microsoft.com/office/drawing/2014/main" id="{31469A41-4CED-6363-3848-E6B08CEDE135}"/>
              </a:ext>
            </a:extLst>
          </p:cNvPr>
          <p:cNvSpPr txBox="1"/>
          <p:nvPr/>
        </p:nvSpPr>
        <p:spPr>
          <a:xfrm>
            <a:off x="6227337" y="1524781"/>
            <a:ext cx="294382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Formadores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Seduc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- Gestão Escolar -</a:t>
            </a:r>
          </a:p>
        </p:txBody>
      </p:sp>
      <p:grpSp>
        <p:nvGrpSpPr>
          <p:cNvPr id="55" name="Grupo 90">
            <a:extLst>
              <a:ext uri="{FF2B5EF4-FFF2-40B4-BE49-F238E27FC236}">
                <a16:creationId xmlns:a16="http://schemas.microsoft.com/office/drawing/2014/main" id="{BBB10F12-A9E2-90B2-DFFB-45F6DDC74BAB}"/>
              </a:ext>
            </a:extLst>
          </p:cNvPr>
          <p:cNvGrpSpPr/>
          <p:nvPr/>
        </p:nvGrpSpPr>
        <p:grpSpPr>
          <a:xfrm>
            <a:off x="6612475" y="2302909"/>
            <a:ext cx="2095486" cy="1898719"/>
            <a:chOff x="2639357" y="2277193"/>
            <a:chExt cx="2161439" cy="1958479"/>
          </a:xfrm>
        </p:grpSpPr>
        <p:grpSp>
          <p:nvGrpSpPr>
            <p:cNvPr id="56" name="Grupo 79">
              <a:extLst>
                <a:ext uri="{FF2B5EF4-FFF2-40B4-BE49-F238E27FC236}">
                  <a16:creationId xmlns:a16="http://schemas.microsoft.com/office/drawing/2014/main" id="{E89B6A85-FA33-2CFE-0E6E-F5A7F31DFB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39357" y="2277193"/>
              <a:ext cx="2161439" cy="1656000"/>
              <a:chOff x="9431742" y="2715892"/>
              <a:chExt cx="2666153" cy="2042688"/>
            </a:xfrm>
          </p:grpSpPr>
          <p:grpSp>
            <p:nvGrpSpPr>
              <p:cNvPr id="58" name="Grupo 69">
                <a:extLst>
                  <a:ext uri="{FF2B5EF4-FFF2-40B4-BE49-F238E27FC236}">
                    <a16:creationId xmlns:a16="http://schemas.microsoft.com/office/drawing/2014/main" id="{8B5A7924-37CD-5B0E-6066-B8A165216D6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431742" y="2715892"/>
                <a:ext cx="2666153" cy="2042688"/>
                <a:chOff x="6458670" y="2486454"/>
                <a:chExt cx="3955815" cy="3030768"/>
              </a:xfrm>
            </p:grpSpPr>
            <p:grpSp>
              <p:nvGrpSpPr>
                <p:cNvPr id="60" name="Grupo 70">
                  <a:extLst>
                    <a:ext uri="{FF2B5EF4-FFF2-40B4-BE49-F238E27FC236}">
                      <a16:creationId xmlns:a16="http://schemas.microsoft.com/office/drawing/2014/main" id="{A14C7DD9-1FAA-F05E-2AAB-27D9AC1432DD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65" name="Retângulo 64">
                    <a:extLst>
                      <a:ext uri="{FF2B5EF4-FFF2-40B4-BE49-F238E27FC236}">
                        <a16:creationId xmlns:a16="http://schemas.microsoft.com/office/drawing/2014/main" id="{5C664EC9-26AE-93D6-7142-749F1866A295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Retângulo 76">
                    <a:extLst>
                      <a:ext uri="{FF2B5EF4-FFF2-40B4-BE49-F238E27FC236}">
                        <a16:creationId xmlns:a16="http://schemas.microsoft.com/office/drawing/2014/main" id="{83A09A76-ECD9-A898-3EE0-57BB2CB4AEDD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1" name="Elipse 60">
                  <a:extLst>
                    <a:ext uri="{FF2B5EF4-FFF2-40B4-BE49-F238E27FC236}">
                      <a16:creationId xmlns:a16="http://schemas.microsoft.com/office/drawing/2014/main" id="{91AB74D4-CE95-6C88-03E6-1F69A9F3282F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59" name="Imagem 58">
                <a:extLst>
                  <a:ext uri="{FF2B5EF4-FFF2-40B4-BE49-F238E27FC236}">
                    <a16:creationId xmlns:a16="http://schemas.microsoft.com/office/drawing/2014/main" id="{DE507FB4-0949-40F8-7467-86F96BF50B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2011" b="89678" l="0" r="100000">
                            <a14:foregroundMark x1="42712" y1="82440" x2="82712" y2="84048"/>
                            <a14:foregroundMark x1="16102" y1="58847" x2="16102" y2="58847"/>
                            <a14:foregroundMark x1="17119" y1="57775" x2="17119" y2="57775"/>
                            <a14:foregroundMark x1="18475" y1="57239" x2="18475" y2="57239"/>
                            <a14:foregroundMark x1="33729" y1="52011" x2="33729" y2="52011"/>
                            <a14:foregroundMark x1="33729" y1="52011" x2="33729" y2="52011"/>
                            <a14:backgroundMark x1="12881" y1="23861" x2="12881" y2="23861"/>
                            <a14:backgroundMark x1="37119" y1="21180" x2="10339" y2="46247"/>
                            <a14:backgroundMark x1="29661" y1="52413" x2="29661" y2="52413"/>
                            <a14:backgroundMark x1="30847" y1="51877" x2="30847" y2="51877"/>
                          </a14:backgroundRemoval>
                        </a14:imgEffect>
                        <a14:imgEffect>
                          <a14:colorTemperature colorTemp="8800"/>
                        </a14:imgEffect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536" t="10523" r="3857" b="28288"/>
              <a:stretch/>
            </p:blipFill>
            <p:spPr>
              <a:xfrm rot="21406156">
                <a:off x="9922712" y="2763945"/>
                <a:ext cx="1727089" cy="1750463"/>
              </a:xfrm>
              <a:prstGeom prst="ellipse">
                <a:avLst/>
              </a:prstGeom>
            </p:spPr>
          </p:pic>
        </p:grp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F684EE61-1C6D-51AE-162C-3B41A7B1CC41}"/>
                </a:ext>
              </a:extLst>
            </p:cNvPr>
            <p:cNvSpPr txBox="1"/>
            <p:nvPr/>
          </p:nvSpPr>
          <p:spPr>
            <a:xfrm>
              <a:off x="2837252" y="3834193"/>
              <a:ext cx="1768325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Jaqueline Freitas</a:t>
              </a:r>
            </a:p>
          </p:txBody>
        </p:sp>
      </p:grpSp>
      <p:grpSp>
        <p:nvGrpSpPr>
          <p:cNvPr id="79" name="Grupo 92">
            <a:extLst>
              <a:ext uri="{FF2B5EF4-FFF2-40B4-BE49-F238E27FC236}">
                <a16:creationId xmlns:a16="http://schemas.microsoft.com/office/drawing/2014/main" id="{39C13F59-3DEF-913B-43C2-81FB6F326151}"/>
              </a:ext>
            </a:extLst>
          </p:cNvPr>
          <p:cNvGrpSpPr/>
          <p:nvPr/>
        </p:nvGrpSpPr>
        <p:grpSpPr>
          <a:xfrm>
            <a:off x="8966473" y="2288910"/>
            <a:ext cx="2095487" cy="1912718"/>
            <a:chOff x="63122" y="4638307"/>
            <a:chExt cx="2161440" cy="1972919"/>
          </a:xfrm>
        </p:grpSpPr>
        <p:grpSp>
          <p:nvGrpSpPr>
            <p:cNvPr id="88" name="Grupo 68">
              <a:extLst>
                <a:ext uri="{FF2B5EF4-FFF2-40B4-BE49-F238E27FC236}">
                  <a16:creationId xmlns:a16="http://schemas.microsoft.com/office/drawing/2014/main" id="{EE8C4256-4593-4742-6541-64755A4EF84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122" y="4638307"/>
              <a:ext cx="2161440" cy="1656000"/>
              <a:chOff x="5830566" y="1600597"/>
              <a:chExt cx="5139733" cy="3937833"/>
            </a:xfrm>
          </p:grpSpPr>
          <p:grpSp>
            <p:nvGrpSpPr>
              <p:cNvPr id="101" name="Grupo 61">
                <a:extLst>
                  <a:ext uri="{FF2B5EF4-FFF2-40B4-BE49-F238E27FC236}">
                    <a16:creationId xmlns:a16="http://schemas.microsoft.com/office/drawing/2014/main" id="{27818146-C6D8-FCA7-E900-E7C3A9B0BAC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830566" y="1600597"/>
                <a:ext cx="5139733" cy="3937833"/>
                <a:chOff x="6458670" y="2486454"/>
                <a:chExt cx="3955815" cy="3030768"/>
              </a:xfrm>
            </p:grpSpPr>
            <p:grpSp>
              <p:nvGrpSpPr>
                <p:cNvPr id="110" name="Grupo 62">
                  <a:extLst>
                    <a:ext uri="{FF2B5EF4-FFF2-40B4-BE49-F238E27FC236}">
                      <a16:creationId xmlns:a16="http://schemas.microsoft.com/office/drawing/2014/main" id="{CB183C47-7019-0423-96D2-E17AC2662B72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112" name="Retângulo 111">
                    <a:extLst>
                      <a:ext uri="{FF2B5EF4-FFF2-40B4-BE49-F238E27FC236}">
                        <a16:creationId xmlns:a16="http://schemas.microsoft.com/office/drawing/2014/main" id="{A5B452B5-9A42-ECC0-D4CA-E3736E3E5794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3" name="Retângulo 112">
                    <a:extLst>
                      <a:ext uri="{FF2B5EF4-FFF2-40B4-BE49-F238E27FC236}">
                        <a16:creationId xmlns:a16="http://schemas.microsoft.com/office/drawing/2014/main" id="{D6178806-1B53-E0CD-5FE2-7D7CFD20B20F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1" name="Elipse 110">
                  <a:extLst>
                    <a:ext uri="{FF2B5EF4-FFF2-40B4-BE49-F238E27FC236}">
                      <a16:creationId xmlns:a16="http://schemas.microsoft.com/office/drawing/2014/main" id="{A6445CB7-CFE1-38C8-61AF-DFE6C4CD7DA5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03" name="Imagem 102">
                <a:extLst>
                  <a:ext uri="{FF2B5EF4-FFF2-40B4-BE49-F238E27FC236}">
                    <a16:creationId xmlns:a16="http://schemas.microsoft.com/office/drawing/2014/main" id="{ACCE0255-D7B9-26AE-FCEF-A7986854D0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0000" l="0" r="100000">
                            <a14:foregroundMark x1="28056" y1="73594" x2="28056" y2="73594"/>
                            <a14:foregroundMark x1="18194" y1="74766" x2="78472" y2="86328"/>
                            <a14:foregroundMark x1="13194" y1="84063" x2="57639" y2="85703"/>
                            <a14:backgroundMark x1="28333" y1="38047" x2="28333" y2="38047"/>
                            <a14:backgroundMark x1="87500" y1="29219" x2="90694" y2="47188"/>
                            <a14:backgroundMark x1="26250" y1="38828" x2="26250" y2="38828"/>
                            <a14:backgroundMark x1="25694" y1="42734" x2="24028" y2="34609"/>
                            <a14:backgroundMark x1="19028" y1="50469" x2="19028" y2="50469"/>
                            <a14:backgroundMark x1="13194" y1="51406" x2="13194" y2="51406"/>
                            <a14:backgroundMark x1="15833" y1="53359" x2="15833" y2="53359"/>
                            <a14:backgroundMark x1="88750" y1="53750" x2="88750" y2="53750"/>
                          </a14:backgroundRemoval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" t="10951" r="-5093" b="29033"/>
              <a:stretch/>
            </p:blipFill>
            <p:spPr>
              <a:xfrm>
                <a:off x="6773416" y="1622001"/>
                <a:ext cx="3320820" cy="3453549"/>
              </a:xfrm>
              <a:prstGeom prst="ellipse">
                <a:avLst/>
              </a:prstGeom>
            </p:spPr>
          </p:pic>
        </p:grp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4DCF9B25-1DDD-3747-5ABC-FFA5BCE2CE45}"/>
                </a:ext>
              </a:extLst>
            </p:cNvPr>
            <p:cNvSpPr txBox="1"/>
            <p:nvPr/>
          </p:nvSpPr>
          <p:spPr>
            <a:xfrm>
              <a:off x="442688" y="6209747"/>
              <a:ext cx="1402307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Leila Everton</a:t>
              </a:r>
            </a:p>
          </p:txBody>
        </p:sp>
      </p:grpSp>
      <p:grpSp>
        <p:nvGrpSpPr>
          <p:cNvPr id="114" name="Grupo 93">
            <a:extLst>
              <a:ext uri="{FF2B5EF4-FFF2-40B4-BE49-F238E27FC236}">
                <a16:creationId xmlns:a16="http://schemas.microsoft.com/office/drawing/2014/main" id="{CA1E67EA-CF7A-2A0A-3D71-2E6C161B1B82}"/>
              </a:ext>
            </a:extLst>
          </p:cNvPr>
          <p:cNvGrpSpPr/>
          <p:nvPr/>
        </p:nvGrpSpPr>
        <p:grpSpPr>
          <a:xfrm>
            <a:off x="5490408" y="4481510"/>
            <a:ext cx="2095488" cy="1898719"/>
            <a:chOff x="2417206" y="4647308"/>
            <a:chExt cx="2161441" cy="1958479"/>
          </a:xfrm>
        </p:grpSpPr>
        <p:grpSp>
          <p:nvGrpSpPr>
            <p:cNvPr id="115" name="Grupo 23">
              <a:extLst>
                <a:ext uri="{FF2B5EF4-FFF2-40B4-BE49-F238E27FC236}">
                  <a16:creationId xmlns:a16="http://schemas.microsoft.com/office/drawing/2014/main" id="{8C8B926E-9F87-BD6E-DFC0-4504D09B951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17206" y="4647308"/>
              <a:ext cx="2161441" cy="1656000"/>
              <a:chOff x="6458670" y="2486454"/>
              <a:chExt cx="3955815" cy="3030768"/>
            </a:xfrm>
          </p:grpSpPr>
          <p:grpSp>
            <p:nvGrpSpPr>
              <p:cNvPr id="117" name="Grupo 16">
                <a:extLst>
                  <a:ext uri="{FF2B5EF4-FFF2-40B4-BE49-F238E27FC236}">
                    <a16:creationId xmlns:a16="http://schemas.microsoft.com/office/drawing/2014/main" id="{E9BA774A-1F12-16B3-4E67-F0615CEB30F5}"/>
                  </a:ext>
                </a:extLst>
              </p:cNvPr>
              <p:cNvGrpSpPr/>
              <p:nvPr/>
            </p:nvGrpSpPr>
            <p:grpSpPr>
              <a:xfrm>
                <a:off x="6458670" y="2486454"/>
                <a:ext cx="3955815" cy="3030768"/>
                <a:chOff x="6920298" y="1558617"/>
                <a:chExt cx="4979106" cy="3814767"/>
              </a:xfrm>
            </p:grpSpPr>
            <p:sp>
              <p:nvSpPr>
                <p:cNvPr id="120" name="Retângulo 119">
                  <a:extLst>
                    <a:ext uri="{FF2B5EF4-FFF2-40B4-BE49-F238E27FC236}">
                      <a16:creationId xmlns:a16="http://schemas.microsoft.com/office/drawing/2014/main" id="{A4DCB365-F550-2EF5-7279-CEB2FC5DAEA4}"/>
                    </a:ext>
                  </a:extLst>
                </p:cNvPr>
                <p:cNvSpPr/>
                <p:nvPr/>
              </p:nvSpPr>
              <p:spPr>
                <a:xfrm>
                  <a:off x="6920298" y="1558617"/>
                  <a:ext cx="4979106" cy="2382514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Retângulo 120">
                  <a:extLst>
                    <a:ext uri="{FF2B5EF4-FFF2-40B4-BE49-F238E27FC236}">
                      <a16:creationId xmlns:a16="http://schemas.microsoft.com/office/drawing/2014/main" id="{0C794416-6C33-5C0A-AF9E-C0172E52DB69}"/>
                    </a:ext>
                  </a:extLst>
                </p:cNvPr>
                <p:cNvSpPr/>
                <p:nvPr/>
              </p:nvSpPr>
              <p:spPr>
                <a:xfrm>
                  <a:off x="6920298" y="3941131"/>
                  <a:ext cx="4979106" cy="143225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8" name="Elipse 117">
                <a:extLst>
                  <a:ext uri="{FF2B5EF4-FFF2-40B4-BE49-F238E27FC236}">
                    <a16:creationId xmlns:a16="http://schemas.microsoft.com/office/drawing/2014/main" id="{13E6E717-2175-833D-3D20-4D4DE48FA877}"/>
                  </a:ext>
                </a:extLst>
              </p:cNvPr>
              <p:cNvSpPr/>
              <p:nvPr/>
            </p:nvSpPr>
            <p:spPr>
              <a:xfrm>
                <a:off x="7195626" y="2743769"/>
                <a:ext cx="2545523" cy="2545524"/>
              </a:xfrm>
              <a:prstGeom prst="ellipse">
                <a:avLst/>
              </a:prstGeom>
              <a:solidFill>
                <a:schemeClr val="tx2">
                  <a:lumMod val="90000"/>
                </a:schemeClr>
              </a:solidFill>
              <a:ln w="139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19" name="Imagem 118">
                <a:extLst>
                  <a:ext uri="{FF2B5EF4-FFF2-40B4-BE49-F238E27FC236}">
                    <a16:creationId xmlns:a16="http://schemas.microsoft.com/office/drawing/2014/main" id="{DAEC6963-39AF-9B08-90D7-24264D9B58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906" b="89990" l="10000" r="93646">
                            <a14:foregroundMark x1="40625" y1="76747" x2="40625" y2="76747"/>
                            <a14:foregroundMark x1="27187" y1="81752" x2="84271" y2="84463"/>
                            <a14:foregroundMark x1="75729" y1="65172" x2="86146" y2="75078"/>
                            <a14:foregroundMark x1="36771" y1="68613" x2="17292" y2="78832"/>
                            <a14:foregroundMark x1="38198" y1="64899" x2="14375" y2="77268"/>
                            <a14:foregroundMark x1="39479" y1="64234" x2="38198" y2="64899"/>
                            <a14:foregroundMark x1="36687" y1="64899" x2="10000" y2="78206"/>
                            <a14:foregroundMark x1="38021" y1="64234" x2="36687" y2="64899"/>
                            <a14:foregroundMark x1="80729" y1="64859" x2="93646" y2="70386"/>
                            <a14:foregroundMark x1="87083" y1="72054" x2="88854" y2="84150"/>
                            <a14:foregroundMark x1="89896" y1="71116" x2="90938" y2="84672"/>
                            <a14:foregroundMark x1="35313" y1="87383" x2="77813" y2="88425"/>
                            <a14:foregroundMark x1="29545" y1="77273" x2="29545" y2="77273"/>
                            <a14:foregroundMark x1="35354" y1="76515" x2="35354" y2="76515"/>
                            <a14:foregroundMark x1="29798" y1="74495" x2="29798" y2="74495"/>
                            <a14:backgroundMark x1="20938" y1="70386" x2="20938" y2="70386"/>
                            <a14:backgroundMark x1="40208" y1="60375" x2="40208" y2="60375"/>
                            <a14:backgroundMark x1="21717" y1="52525" x2="21717" y2="52525"/>
                            <a14:backgroundMark x1="32576" y1="64899" x2="32576" y2="64899"/>
                          </a14:backgroundRemoval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81" t="8989" r="3358" b="9064"/>
              <a:stretch/>
            </p:blipFill>
            <p:spPr>
              <a:xfrm>
                <a:off x="7272120" y="2687829"/>
                <a:ext cx="2469029" cy="2469028"/>
              </a:xfrm>
              <a:prstGeom prst="ellipse">
                <a:avLst/>
              </a:prstGeom>
            </p:spPr>
          </p:pic>
        </p:grpSp>
        <p:sp>
          <p:nvSpPr>
            <p:cNvPr id="116" name="CaixaDeTexto 115">
              <a:extLst>
                <a:ext uri="{FF2B5EF4-FFF2-40B4-BE49-F238E27FC236}">
                  <a16:creationId xmlns:a16="http://schemas.microsoft.com/office/drawing/2014/main" id="{CD61E86C-7BDF-41D6-84CD-A3A6E34FF2E1}"/>
                </a:ext>
              </a:extLst>
            </p:cNvPr>
            <p:cNvSpPr txBox="1"/>
            <p:nvPr/>
          </p:nvSpPr>
          <p:spPr>
            <a:xfrm>
              <a:off x="2718564" y="6204308"/>
              <a:ext cx="1593485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Renato Moreira</a:t>
              </a:r>
            </a:p>
          </p:txBody>
        </p:sp>
      </p:grpSp>
      <p:grpSp>
        <p:nvGrpSpPr>
          <p:cNvPr id="122" name="Grupo 95">
            <a:extLst>
              <a:ext uri="{FF2B5EF4-FFF2-40B4-BE49-F238E27FC236}">
                <a16:creationId xmlns:a16="http://schemas.microsoft.com/office/drawing/2014/main" id="{6396B210-6BD1-AFCD-3F03-A8C73176A580}"/>
              </a:ext>
            </a:extLst>
          </p:cNvPr>
          <p:cNvGrpSpPr/>
          <p:nvPr/>
        </p:nvGrpSpPr>
        <p:grpSpPr>
          <a:xfrm>
            <a:off x="7699248" y="4481510"/>
            <a:ext cx="2095487" cy="1908687"/>
            <a:chOff x="7125376" y="4638307"/>
            <a:chExt cx="2161440" cy="1968761"/>
          </a:xfrm>
        </p:grpSpPr>
        <p:grpSp>
          <p:nvGrpSpPr>
            <p:cNvPr id="123" name="Grupo 51">
              <a:extLst>
                <a:ext uri="{FF2B5EF4-FFF2-40B4-BE49-F238E27FC236}">
                  <a16:creationId xmlns:a16="http://schemas.microsoft.com/office/drawing/2014/main" id="{19358A92-DAFA-1B77-58C6-12D5266B657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25376" y="4638307"/>
              <a:ext cx="2161440" cy="1656000"/>
              <a:chOff x="7156410" y="1547376"/>
              <a:chExt cx="4101133" cy="3142104"/>
            </a:xfrm>
          </p:grpSpPr>
          <p:grpSp>
            <p:nvGrpSpPr>
              <p:cNvPr id="125" name="Grupo 44">
                <a:extLst>
                  <a:ext uri="{FF2B5EF4-FFF2-40B4-BE49-F238E27FC236}">
                    <a16:creationId xmlns:a16="http://schemas.microsoft.com/office/drawing/2014/main" id="{03CC18E3-16C0-E59D-5D10-AE13478D489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156410" y="1547376"/>
                <a:ext cx="4101133" cy="3142104"/>
                <a:chOff x="6458670" y="2486454"/>
                <a:chExt cx="3955815" cy="3030768"/>
              </a:xfrm>
            </p:grpSpPr>
            <p:grpSp>
              <p:nvGrpSpPr>
                <p:cNvPr id="127" name="Grupo 45">
                  <a:extLst>
                    <a:ext uri="{FF2B5EF4-FFF2-40B4-BE49-F238E27FC236}">
                      <a16:creationId xmlns:a16="http://schemas.microsoft.com/office/drawing/2014/main" id="{C85E5E6D-2E74-B6C7-8B5F-E70DE67B129B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129" name="Retângulo 128">
                    <a:extLst>
                      <a:ext uri="{FF2B5EF4-FFF2-40B4-BE49-F238E27FC236}">
                        <a16:creationId xmlns:a16="http://schemas.microsoft.com/office/drawing/2014/main" id="{4529D08F-48EB-8E25-9D33-D77DB55CAA12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0" name="Retângulo 129">
                    <a:extLst>
                      <a:ext uri="{FF2B5EF4-FFF2-40B4-BE49-F238E27FC236}">
                        <a16:creationId xmlns:a16="http://schemas.microsoft.com/office/drawing/2014/main" id="{B179953B-AEF7-F0E5-CF35-93453E809CA2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8" name="Elipse 127">
                  <a:extLst>
                    <a:ext uri="{FF2B5EF4-FFF2-40B4-BE49-F238E27FC236}">
                      <a16:creationId xmlns:a16="http://schemas.microsoft.com/office/drawing/2014/main" id="{85786C62-EA38-2F29-D3FC-B784DBA93315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26" name="Imagem 125">
                <a:extLst>
                  <a:ext uri="{FF2B5EF4-FFF2-40B4-BE49-F238E27FC236}">
                    <a16:creationId xmlns:a16="http://schemas.microsoft.com/office/drawing/2014/main" id="{B399ED8D-2721-7EE0-74D9-C77E4D5FD0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419" b="97626" l="2782" r="100000">
                            <a14:foregroundMark x1="23505" y1="52235" x2="12796" y2="53492"/>
                            <a14:foregroundMark x1="41446" y1="77514" x2="41446" y2="77514"/>
                            <a14:foregroundMark x1="31293" y1="76536" x2="55633" y2="88966"/>
                            <a14:foregroundMark x1="72323" y1="70810" x2="85953" y2="87570"/>
                            <a14:foregroundMark x1="59249" y1="83939" x2="64117" y2="94413"/>
                            <a14:foregroundMark x1="24478" y1="73883" x2="23227" y2="91480"/>
                            <a14:foregroundMark x1="21697" y1="51117" x2="21697" y2="51117"/>
                            <a14:foregroundMark x1="12378" y1="52095" x2="12378" y2="52095"/>
                            <a14:foregroundMark x1="17524" y1="50698" x2="17524" y2="50698"/>
                            <a14:backgroundMark x1="80946" y1="56145" x2="77051" y2="65922"/>
                            <a14:backgroundMark x1="73157" y1="65922" x2="92907" y2="79469"/>
                            <a14:backgroundMark x1="90125" y1="93296" x2="89569" y2="94693"/>
                            <a14:backgroundMark x1="87622" y1="92737" x2="87622" y2="9273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952" t="-3293" r="-6208" b="11902"/>
              <a:stretch/>
            </p:blipFill>
            <p:spPr>
              <a:xfrm rot="20902805">
                <a:off x="8010103" y="1647468"/>
                <a:ext cx="2589379" cy="2645027"/>
              </a:xfrm>
              <a:prstGeom prst="ellipse">
                <a:avLst/>
              </a:prstGeom>
            </p:spPr>
          </p:pic>
        </p:grpSp>
        <p:sp>
          <p:nvSpPr>
            <p:cNvPr id="124" name="CaixaDeTexto 123">
              <a:extLst>
                <a:ext uri="{FF2B5EF4-FFF2-40B4-BE49-F238E27FC236}">
                  <a16:creationId xmlns:a16="http://schemas.microsoft.com/office/drawing/2014/main" id="{97016638-7B24-EB37-5F6A-CE56DAA85CE3}"/>
                </a:ext>
              </a:extLst>
            </p:cNvPr>
            <p:cNvSpPr txBox="1"/>
            <p:nvPr/>
          </p:nvSpPr>
          <p:spPr>
            <a:xfrm>
              <a:off x="7544906" y="6205589"/>
              <a:ext cx="1357142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Taise Helena</a:t>
              </a:r>
            </a:p>
          </p:txBody>
        </p:sp>
      </p:grpSp>
      <p:grpSp>
        <p:nvGrpSpPr>
          <p:cNvPr id="131" name="Agrupar 130">
            <a:extLst>
              <a:ext uri="{FF2B5EF4-FFF2-40B4-BE49-F238E27FC236}">
                <a16:creationId xmlns:a16="http://schemas.microsoft.com/office/drawing/2014/main" id="{9231AC3D-919E-3A6A-9F64-94B3B2E5CA2C}"/>
              </a:ext>
            </a:extLst>
          </p:cNvPr>
          <p:cNvGrpSpPr/>
          <p:nvPr/>
        </p:nvGrpSpPr>
        <p:grpSpPr>
          <a:xfrm>
            <a:off x="3281568" y="4481510"/>
            <a:ext cx="2095489" cy="1865994"/>
            <a:chOff x="757758" y="4671270"/>
            <a:chExt cx="2161442" cy="1924724"/>
          </a:xfrm>
        </p:grpSpPr>
        <p:grpSp>
          <p:nvGrpSpPr>
            <p:cNvPr id="132" name="Grupo 91">
              <a:extLst>
                <a:ext uri="{FF2B5EF4-FFF2-40B4-BE49-F238E27FC236}">
                  <a16:creationId xmlns:a16="http://schemas.microsoft.com/office/drawing/2014/main" id="{5AA5962C-C990-B94E-BDB1-B8F23BC0A6E3}"/>
                </a:ext>
              </a:extLst>
            </p:cNvPr>
            <p:cNvGrpSpPr/>
            <p:nvPr/>
          </p:nvGrpSpPr>
          <p:grpSpPr>
            <a:xfrm>
              <a:off x="757758" y="4671270"/>
              <a:ext cx="2161442" cy="1924724"/>
              <a:chOff x="262490" y="2284307"/>
              <a:chExt cx="2161442" cy="1924724"/>
            </a:xfrm>
          </p:grpSpPr>
          <p:grpSp>
            <p:nvGrpSpPr>
              <p:cNvPr id="134" name="Grupo 14">
                <a:extLst>
                  <a:ext uri="{FF2B5EF4-FFF2-40B4-BE49-F238E27FC236}">
                    <a16:creationId xmlns:a16="http://schemas.microsoft.com/office/drawing/2014/main" id="{0A424E62-B2C4-D6E5-56D5-70BA2D455C1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62490" y="2284307"/>
                <a:ext cx="2161442" cy="1655999"/>
                <a:chOff x="3642842" y="2421646"/>
                <a:chExt cx="4979106" cy="3814767"/>
              </a:xfrm>
            </p:grpSpPr>
            <p:grpSp>
              <p:nvGrpSpPr>
                <p:cNvPr id="136" name="Grupo 13">
                  <a:extLst>
                    <a:ext uri="{FF2B5EF4-FFF2-40B4-BE49-F238E27FC236}">
                      <a16:creationId xmlns:a16="http://schemas.microsoft.com/office/drawing/2014/main" id="{3153A113-F4EE-E147-A2B8-98E951B5AC5D}"/>
                    </a:ext>
                  </a:extLst>
                </p:cNvPr>
                <p:cNvGrpSpPr/>
                <p:nvPr/>
              </p:nvGrpSpPr>
              <p:grpSpPr>
                <a:xfrm>
                  <a:off x="3642842" y="2421646"/>
                  <a:ext cx="4979106" cy="3814767"/>
                  <a:chOff x="6920298" y="1558617"/>
                  <a:chExt cx="4979106" cy="3814767"/>
                </a:xfrm>
              </p:grpSpPr>
              <p:sp>
                <p:nvSpPr>
                  <p:cNvPr id="138" name="Retângulo 137">
                    <a:extLst>
                      <a:ext uri="{FF2B5EF4-FFF2-40B4-BE49-F238E27FC236}">
                        <a16:creationId xmlns:a16="http://schemas.microsoft.com/office/drawing/2014/main" id="{D26824BB-2251-0B57-A06B-8D643C1A9E88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9" name="Retângulo 138">
                    <a:extLst>
                      <a:ext uri="{FF2B5EF4-FFF2-40B4-BE49-F238E27FC236}">
                        <a16:creationId xmlns:a16="http://schemas.microsoft.com/office/drawing/2014/main" id="{8556A562-7A7B-AEB2-03E4-32B3A5C976D6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7" name="Elipse 136">
                  <a:extLst>
                    <a:ext uri="{FF2B5EF4-FFF2-40B4-BE49-F238E27FC236}">
                      <a16:creationId xmlns:a16="http://schemas.microsoft.com/office/drawing/2014/main" id="{4BEF9E0F-8310-C9C7-CBBA-0B29AFD96ECC}"/>
                    </a:ext>
                  </a:extLst>
                </p:cNvPr>
                <p:cNvSpPr/>
                <p:nvPr/>
              </p:nvSpPr>
              <p:spPr>
                <a:xfrm>
                  <a:off x="4530395" y="2779172"/>
                  <a:ext cx="3204000" cy="3203998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5" name="CaixaDeTexto 134">
                <a:extLst>
                  <a:ext uri="{FF2B5EF4-FFF2-40B4-BE49-F238E27FC236}">
                    <a16:creationId xmlns:a16="http://schemas.microsoft.com/office/drawing/2014/main" id="{FCC12249-9A47-373B-8E84-C0ED157AD914}"/>
                  </a:ext>
                </a:extLst>
              </p:cNvPr>
              <p:cNvSpPr txBox="1"/>
              <p:nvPr/>
            </p:nvSpPr>
            <p:spPr>
              <a:xfrm>
                <a:off x="628113" y="3807552"/>
                <a:ext cx="1469301" cy="401479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Paula Oliveira</a:t>
                </a:r>
              </a:p>
            </p:txBody>
          </p:sp>
        </p:grpSp>
        <p:pic>
          <p:nvPicPr>
            <p:cNvPr id="133" name="Imagem 132">
              <a:extLst>
                <a:ext uri="{FF2B5EF4-FFF2-40B4-BE49-F238E27FC236}">
                  <a16:creationId xmlns:a16="http://schemas.microsoft.com/office/drawing/2014/main" id="{8351393B-D4EF-7B6C-6860-B1E8481128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285" b="98522" l="0" r="100000">
                          <a14:foregroundMark x1="85066" y1="48656" x2="85066" y2="48656"/>
                          <a14:foregroundMark x1="84588" y1="39919" x2="91756" y2="9254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604" r="-12694" b="12685"/>
            <a:stretch/>
          </p:blipFill>
          <p:spPr>
            <a:xfrm>
              <a:off x="1245949" y="4780767"/>
              <a:ext cx="1203823" cy="1393930"/>
            </a:xfrm>
            <a:prstGeom prst="ellipse">
              <a:avLst/>
            </a:prstGeom>
          </p:spPr>
        </p:pic>
      </p:grpSp>
      <p:grpSp>
        <p:nvGrpSpPr>
          <p:cNvPr id="140" name="Agrupar 139">
            <a:extLst>
              <a:ext uri="{FF2B5EF4-FFF2-40B4-BE49-F238E27FC236}">
                <a16:creationId xmlns:a16="http://schemas.microsoft.com/office/drawing/2014/main" id="{D6293E9E-68C2-37D5-69C5-DE288837A6BF}"/>
              </a:ext>
            </a:extLst>
          </p:cNvPr>
          <p:cNvGrpSpPr/>
          <p:nvPr/>
        </p:nvGrpSpPr>
        <p:grpSpPr>
          <a:xfrm>
            <a:off x="4258476" y="2307340"/>
            <a:ext cx="2095488" cy="1902757"/>
            <a:chOff x="5574717" y="4647308"/>
            <a:chExt cx="2161441" cy="1962644"/>
          </a:xfrm>
        </p:grpSpPr>
        <p:grpSp>
          <p:nvGrpSpPr>
            <p:cNvPr id="141" name="Grupo 89">
              <a:extLst>
                <a:ext uri="{FF2B5EF4-FFF2-40B4-BE49-F238E27FC236}">
                  <a16:creationId xmlns:a16="http://schemas.microsoft.com/office/drawing/2014/main" id="{554D222A-DE0E-9F2B-5C7B-D23C99ADB61E}"/>
                </a:ext>
              </a:extLst>
            </p:cNvPr>
            <p:cNvGrpSpPr/>
            <p:nvPr/>
          </p:nvGrpSpPr>
          <p:grpSpPr>
            <a:xfrm>
              <a:off x="5574717" y="4647308"/>
              <a:ext cx="2161441" cy="1962644"/>
              <a:chOff x="5055109" y="2285221"/>
              <a:chExt cx="2161441" cy="1962644"/>
            </a:xfrm>
          </p:grpSpPr>
          <p:grpSp>
            <p:nvGrpSpPr>
              <p:cNvPr id="143" name="Grupo 35">
                <a:extLst>
                  <a:ext uri="{FF2B5EF4-FFF2-40B4-BE49-F238E27FC236}">
                    <a16:creationId xmlns:a16="http://schemas.microsoft.com/office/drawing/2014/main" id="{819A7CAD-DE55-638D-CAE2-E12F7D0DF24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055109" y="2285221"/>
                <a:ext cx="2161441" cy="1656000"/>
                <a:chOff x="5822732" y="1875045"/>
                <a:chExt cx="4994350" cy="3826447"/>
              </a:xfrm>
            </p:grpSpPr>
            <p:grpSp>
              <p:nvGrpSpPr>
                <p:cNvPr id="145" name="Grupo 29">
                  <a:extLst>
                    <a:ext uri="{FF2B5EF4-FFF2-40B4-BE49-F238E27FC236}">
                      <a16:creationId xmlns:a16="http://schemas.microsoft.com/office/drawing/2014/main" id="{DC801A14-68CF-D156-EBA4-FBC92CDBDAB8}"/>
                    </a:ext>
                  </a:extLst>
                </p:cNvPr>
                <p:cNvGrpSpPr/>
                <p:nvPr/>
              </p:nvGrpSpPr>
              <p:grpSpPr>
                <a:xfrm>
                  <a:off x="5822732" y="1875045"/>
                  <a:ext cx="4994350" cy="3826447"/>
                  <a:chOff x="6920298" y="1558617"/>
                  <a:chExt cx="4979106" cy="3814767"/>
                </a:xfrm>
              </p:grpSpPr>
              <p:sp>
                <p:nvSpPr>
                  <p:cNvPr id="147" name="Retângulo 146">
                    <a:extLst>
                      <a:ext uri="{FF2B5EF4-FFF2-40B4-BE49-F238E27FC236}">
                        <a16:creationId xmlns:a16="http://schemas.microsoft.com/office/drawing/2014/main" id="{8C88689F-BFB4-6A80-AC07-9144622B104B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8" name="Retângulo 147">
                    <a:extLst>
                      <a:ext uri="{FF2B5EF4-FFF2-40B4-BE49-F238E27FC236}">
                        <a16:creationId xmlns:a16="http://schemas.microsoft.com/office/drawing/2014/main" id="{6DD3874B-500A-492F-3A68-73620C320586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6" name="Elipse 145">
                  <a:extLst>
                    <a:ext uri="{FF2B5EF4-FFF2-40B4-BE49-F238E27FC236}">
                      <a16:creationId xmlns:a16="http://schemas.microsoft.com/office/drawing/2014/main" id="{D2024A26-0961-4A11-62B6-90F8F55F4A3D}"/>
                    </a:ext>
                  </a:extLst>
                </p:cNvPr>
                <p:cNvSpPr/>
                <p:nvPr/>
              </p:nvSpPr>
              <p:spPr>
                <a:xfrm>
                  <a:off x="6753164" y="2199914"/>
                  <a:ext cx="3213809" cy="3213810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4" name="CaixaDeTexto 143">
                <a:extLst>
                  <a:ext uri="{FF2B5EF4-FFF2-40B4-BE49-F238E27FC236}">
                    <a16:creationId xmlns:a16="http://schemas.microsoft.com/office/drawing/2014/main" id="{154B0243-5CCC-8A1B-5F10-6BE59279D065}"/>
                  </a:ext>
                </a:extLst>
              </p:cNvPr>
              <p:cNvSpPr txBox="1"/>
              <p:nvPr/>
            </p:nvSpPr>
            <p:spPr>
              <a:xfrm>
                <a:off x="5393456" y="3846386"/>
                <a:ext cx="1521589" cy="401479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Giselle Franco</a:t>
                </a:r>
              </a:p>
            </p:txBody>
          </p:sp>
        </p:grpSp>
        <p:pic>
          <p:nvPicPr>
            <p:cNvPr id="142" name="Imagem 141">
              <a:extLst>
                <a:ext uri="{FF2B5EF4-FFF2-40B4-BE49-F238E27FC236}">
                  <a16:creationId xmlns:a16="http://schemas.microsoft.com/office/drawing/2014/main" id="{11A70F8F-A525-79F6-A2A0-BA04DE3396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988" b="96661" l="4412" r="90891">
                          <a14:foregroundMark x1="8783" y1="55086" x2="8783" y2="55086"/>
                          <a14:foregroundMark x1="12827" y1="74357" x2="45507" y2="96661"/>
                          <a14:foregroundMark x1="85498" y1="62898" x2="90891" y2="82751"/>
                          <a14:foregroundMark x1="90891" y1="82751" x2="90727" y2="83915"/>
                          <a14:foregroundMark x1="13603" y1="64491" x2="4412" y2="79473"/>
                          <a14:foregroundMark x1="4412" y1="79473" x2="5106" y2="84069"/>
                          <a14:foregroundMark x1="76593" y1="59988" x2="83578" y2="81893"/>
                          <a14:backgroundMark x1="77778" y1="50153" x2="77778" y2="50153"/>
                          <a14:backgroundMark x1="83374" y1="55515" x2="83374" y2="55515"/>
                          <a14:backgroundMark x1="77165" y1="44485" x2="77165" y2="444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20" b="14031"/>
            <a:stretch/>
          </p:blipFill>
          <p:spPr>
            <a:xfrm>
              <a:off x="6005587" y="4776308"/>
              <a:ext cx="1316251" cy="1368000"/>
            </a:xfrm>
            <a:prstGeom prst="ellipse">
              <a:avLst/>
            </a:prstGeom>
          </p:spPr>
        </p:pic>
      </p:grpSp>
      <p:grpSp>
        <p:nvGrpSpPr>
          <p:cNvPr id="149" name="Agrupar 148">
            <a:extLst>
              <a:ext uri="{FF2B5EF4-FFF2-40B4-BE49-F238E27FC236}">
                <a16:creationId xmlns:a16="http://schemas.microsoft.com/office/drawing/2014/main" id="{7D66C3BF-4248-01E5-ACBB-447E33D7D7FD}"/>
              </a:ext>
            </a:extLst>
          </p:cNvPr>
          <p:cNvGrpSpPr/>
          <p:nvPr/>
        </p:nvGrpSpPr>
        <p:grpSpPr>
          <a:xfrm>
            <a:off x="9908087" y="4467890"/>
            <a:ext cx="2095487" cy="1920938"/>
            <a:chOff x="9934276" y="4479988"/>
            <a:chExt cx="2095487" cy="1920938"/>
          </a:xfrm>
        </p:grpSpPr>
        <p:grpSp>
          <p:nvGrpSpPr>
            <p:cNvPr id="150" name="Grupo 44">
              <a:extLst>
                <a:ext uri="{FF2B5EF4-FFF2-40B4-BE49-F238E27FC236}">
                  <a16:creationId xmlns:a16="http://schemas.microsoft.com/office/drawing/2014/main" id="{8C72FEAE-F832-1969-8B94-9EC0A110E4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934276" y="4479988"/>
              <a:ext cx="2095487" cy="1605469"/>
              <a:chOff x="6458670" y="2486454"/>
              <a:chExt cx="3955815" cy="3030768"/>
            </a:xfrm>
          </p:grpSpPr>
          <p:grpSp>
            <p:nvGrpSpPr>
              <p:cNvPr id="152" name="Grupo 45">
                <a:extLst>
                  <a:ext uri="{FF2B5EF4-FFF2-40B4-BE49-F238E27FC236}">
                    <a16:creationId xmlns:a16="http://schemas.microsoft.com/office/drawing/2014/main" id="{609E509C-BADC-7D60-4A8D-04315E1901B2}"/>
                  </a:ext>
                </a:extLst>
              </p:cNvPr>
              <p:cNvGrpSpPr/>
              <p:nvPr/>
            </p:nvGrpSpPr>
            <p:grpSpPr>
              <a:xfrm>
                <a:off x="6458670" y="2486454"/>
                <a:ext cx="3955815" cy="3030768"/>
                <a:chOff x="6920298" y="1558617"/>
                <a:chExt cx="4979106" cy="3814767"/>
              </a:xfrm>
            </p:grpSpPr>
            <p:sp>
              <p:nvSpPr>
                <p:cNvPr id="154" name="Retângulo 153">
                  <a:extLst>
                    <a:ext uri="{FF2B5EF4-FFF2-40B4-BE49-F238E27FC236}">
                      <a16:creationId xmlns:a16="http://schemas.microsoft.com/office/drawing/2014/main" id="{4A98F266-7546-349C-87C1-9056C3DB9B31}"/>
                    </a:ext>
                  </a:extLst>
                </p:cNvPr>
                <p:cNvSpPr/>
                <p:nvPr/>
              </p:nvSpPr>
              <p:spPr>
                <a:xfrm>
                  <a:off x="6920298" y="1558617"/>
                  <a:ext cx="4979106" cy="2382514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Retângulo 154">
                  <a:extLst>
                    <a:ext uri="{FF2B5EF4-FFF2-40B4-BE49-F238E27FC236}">
                      <a16:creationId xmlns:a16="http://schemas.microsoft.com/office/drawing/2014/main" id="{D39CE5FB-A859-DCD0-6C42-2ADC2DE644CB}"/>
                    </a:ext>
                  </a:extLst>
                </p:cNvPr>
                <p:cNvSpPr/>
                <p:nvPr/>
              </p:nvSpPr>
              <p:spPr>
                <a:xfrm>
                  <a:off x="6920298" y="3941131"/>
                  <a:ext cx="4979106" cy="143225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3" name="Elipse 152">
                <a:extLst>
                  <a:ext uri="{FF2B5EF4-FFF2-40B4-BE49-F238E27FC236}">
                    <a16:creationId xmlns:a16="http://schemas.microsoft.com/office/drawing/2014/main" id="{E1FB6E0F-F2FE-F510-576E-E87763AC8BDB}"/>
                  </a:ext>
                </a:extLst>
              </p:cNvPr>
              <p:cNvSpPr/>
              <p:nvPr/>
            </p:nvSpPr>
            <p:spPr>
              <a:xfrm>
                <a:off x="7195626" y="2743769"/>
                <a:ext cx="2545523" cy="2545524"/>
              </a:xfrm>
              <a:prstGeom prst="ellipse">
                <a:avLst/>
              </a:prstGeom>
              <a:solidFill>
                <a:schemeClr val="tx2">
                  <a:lumMod val="90000"/>
                </a:schemeClr>
              </a:solidFill>
              <a:ln w="139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51" name="CaixaDeTexto 150">
              <a:extLst>
                <a:ext uri="{FF2B5EF4-FFF2-40B4-BE49-F238E27FC236}">
                  <a16:creationId xmlns:a16="http://schemas.microsoft.com/office/drawing/2014/main" id="{662C41A5-0B14-FC29-BB4B-23DE6A23B071}"/>
                </a:ext>
              </a:extLst>
            </p:cNvPr>
            <p:cNvSpPr txBox="1"/>
            <p:nvPr/>
          </p:nvSpPr>
          <p:spPr>
            <a:xfrm>
              <a:off x="10246415" y="5999447"/>
              <a:ext cx="1509367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Vagner Morais</a:t>
              </a:r>
            </a:p>
          </p:txBody>
        </p:sp>
      </p:grpSp>
      <p:pic>
        <p:nvPicPr>
          <p:cNvPr id="156" name="Imagem 155">
            <a:extLst>
              <a:ext uri="{FF2B5EF4-FFF2-40B4-BE49-F238E27FC236}">
                <a16:creationId xmlns:a16="http://schemas.microsoft.com/office/drawing/2014/main" id="{A91287DD-45E1-D814-807C-1FDDC463DBD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471" b="98050" l="3607" r="88852">
                        <a14:foregroundMark x1="10164" y1="84123" x2="58033" y2="87187"/>
                        <a14:foregroundMark x1="58033" y1="87187" x2="73115" y2="93593"/>
                        <a14:foregroundMark x1="4262" y1="81337" x2="11148" y2="93036"/>
                        <a14:foregroundMark x1="79344" y1="96936" x2="79344" y2="96936"/>
                        <a14:foregroundMark x1="85246" y1="98050" x2="85246" y2="98050"/>
                        <a14:foregroundMark x1="37705" y1="91365" x2="37705" y2="91365"/>
                        <a14:foregroundMark x1="78361" y1="92479" x2="78361" y2="92479"/>
                        <a14:foregroundMark x1="73770" y1="89136" x2="73770" y2="89136"/>
                        <a14:backgroundMark x1="36393" y1="57382" x2="36393" y2="57382"/>
                        <a14:backgroundMark x1="32131" y1="33148" x2="32131" y2="60446"/>
                        <a14:backgroundMark x1="40328" y1="61838" x2="40328" y2="61838"/>
                        <a14:backgroundMark x1="39344" y1="48468" x2="39344" y2="48468"/>
                        <a14:backgroundMark x1="79344" y1="83565" x2="79344" y2="83565"/>
                        <a14:backgroundMark x1="79016" y1="81058" x2="79016" y2="81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81" t="12863" r="-12081" b="2614"/>
          <a:stretch/>
        </p:blipFill>
        <p:spPr>
          <a:xfrm rot="21076366">
            <a:off x="10314192" y="4528154"/>
            <a:ext cx="1348423" cy="1341493"/>
          </a:xfrm>
          <a:prstGeom prst="ellipse">
            <a:avLst/>
          </a:prstGeom>
        </p:spPr>
      </p:pic>
      <p:pic>
        <p:nvPicPr>
          <p:cNvPr id="159" name="Imagem 158">
            <a:extLst>
              <a:ext uri="{FF2B5EF4-FFF2-40B4-BE49-F238E27FC236}">
                <a16:creationId xmlns:a16="http://schemas.microsoft.com/office/drawing/2014/main" id="{EFC2A209-44F0-FA71-8BAE-4A39939B4DCF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44" t="19520" r="31157" b="37648"/>
          <a:stretch/>
        </p:blipFill>
        <p:spPr>
          <a:xfrm>
            <a:off x="725992" y="4331385"/>
            <a:ext cx="1785252" cy="186395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426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2606BDBB-7DC0-4EA8-B9AC-A4E875F47CF5}"/>
              </a:ext>
            </a:extLst>
          </p:cNvPr>
          <p:cNvSpPr txBox="1"/>
          <p:nvPr/>
        </p:nvSpPr>
        <p:spPr>
          <a:xfrm>
            <a:off x="253289" y="538955"/>
            <a:ext cx="3479800" cy="646113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Agenda 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412" name="Google Shape;103;p6" descr="Gráfico Agenda PNG - As melhores imagens de agenda em png grátis">
            <a:extLst>
              <a:ext uri="{FF2B5EF4-FFF2-40B4-BE49-F238E27FC236}">
                <a16:creationId xmlns:a16="http://schemas.microsoft.com/office/drawing/2014/main" id="{B4E1F7E6-098F-4354-BCC2-A64E25A456C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862012"/>
            <a:ext cx="3849687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Google Shape;101;p6">
            <a:extLst>
              <a:ext uri="{FF2B5EF4-FFF2-40B4-BE49-F238E27FC236}">
                <a16:creationId xmlns:a16="http://schemas.microsoft.com/office/drawing/2014/main" id="{45C1E5F3-9801-7563-4810-4BB8A71A5E18}"/>
              </a:ext>
            </a:extLst>
          </p:cNvPr>
          <p:cNvSpPr txBox="1"/>
          <p:nvPr/>
        </p:nvSpPr>
        <p:spPr>
          <a:xfrm>
            <a:off x="1141742" y="1633154"/>
            <a:ext cx="4765416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Apresentação do Tema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Objetivos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Acolhida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Para início de conversa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Aprofundando o tema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Ampliando o diálogo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Reflexão e ação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Para ir além </a:t>
            </a:r>
          </a:p>
        </p:txBody>
      </p:sp>
      <p:pic>
        <p:nvPicPr>
          <p:cNvPr id="3" name="Google Shape;225;p8">
            <a:extLst>
              <a:ext uri="{FF2B5EF4-FFF2-40B4-BE49-F238E27FC236}">
                <a16:creationId xmlns:a16="http://schemas.microsoft.com/office/drawing/2014/main" id="{EF2FE84A-4EA3-890D-160A-F8C1A254AD7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4754" y="126903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;p8">
            <a:extLst>
              <a:ext uri="{FF2B5EF4-FFF2-40B4-BE49-F238E27FC236}">
                <a16:creationId xmlns:a16="http://schemas.microsoft.com/office/drawing/2014/main" id="{2BD08F93-41B4-9F82-52C8-E55BDE06D6A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89893" y="223595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7;p8">
            <a:extLst>
              <a:ext uri="{FF2B5EF4-FFF2-40B4-BE49-F238E27FC236}">
                <a16:creationId xmlns:a16="http://schemas.microsoft.com/office/drawing/2014/main" id="{74D2FA0F-952B-2D4C-7E58-96560543A483}"/>
              </a:ext>
            </a:extLst>
          </p:cNvPr>
          <p:cNvSpPr/>
          <p:nvPr/>
        </p:nvSpPr>
        <p:spPr>
          <a:xfrm>
            <a:off x="6751201" y="13014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2416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>
            <a:extLst>
              <a:ext uri="{FF2B5EF4-FFF2-40B4-BE49-F238E27FC236}">
                <a16:creationId xmlns:a16="http://schemas.microsoft.com/office/drawing/2014/main" id="{6C3953A2-C681-44F3-B66C-E2E3286B7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2263" y="2825537"/>
            <a:ext cx="11041038" cy="2346965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2400"/>
              </a:spcBef>
              <a:spcAft>
                <a:spcPts val="600"/>
              </a:spcAft>
            </a:pPr>
            <a:r>
              <a:rPr lang="pt-BR" sz="3600" dirty="0">
                <a:solidFill>
                  <a:srgbClr val="1F3864"/>
                </a:solidFill>
                <a:latin typeface="Arial Black"/>
                <a:ea typeface="Arial Black"/>
                <a:cs typeface="Arial Black"/>
              </a:rPr>
              <a:t>APROPRIAÇÃO DOS RESULTADOS DAS AVALIAÇÕES EXTERNAS</a:t>
            </a:r>
            <a:br>
              <a:rPr lang="pt-BR" sz="3600" b="1" dirty="0">
                <a:latin typeface="Calibri" panose="020F0502020204030204" pitchFamily="34" charset="0"/>
              </a:rPr>
            </a:b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9818E1AB-EE9D-33C2-778F-BB6303D30F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869" y="194402"/>
            <a:ext cx="2147171" cy="8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036EAD52-940C-9019-C588-650FFF94FA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06805" y="194403"/>
            <a:ext cx="1244747" cy="8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BA5260C3-EADA-AA8F-B6DF-28187A18E34E}"/>
              </a:ext>
            </a:extLst>
          </p:cNvPr>
          <p:cNvSpPr/>
          <p:nvPr/>
        </p:nvSpPr>
        <p:spPr>
          <a:xfrm>
            <a:off x="3872558" y="194402"/>
            <a:ext cx="1818034" cy="892275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687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ECE8D126-CF58-42E2-9896-B2E0ECBBB5C7}"/>
              </a:ext>
            </a:extLst>
          </p:cNvPr>
          <p:cNvSpPr/>
          <p:nvPr/>
        </p:nvSpPr>
        <p:spPr>
          <a:xfrm>
            <a:off x="1203574" y="1348363"/>
            <a:ext cx="10033000" cy="558097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pt-BR" sz="2200" dirty="0">
                <a:effectLst/>
                <a:ea typeface="Arial" panose="020B0604020202020204" pitchFamily="34" charset="0"/>
                <a:cs typeface="Noto Sans Symbols"/>
              </a:rPr>
              <a:t>Refletir sobre a </a:t>
            </a:r>
            <a:r>
              <a:rPr lang="pt-BR" sz="2200" dirty="0">
                <a:solidFill>
                  <a:srgbClr val="000000"/>
                </a:solidFill>
                <a:effectLst/>
                <a:ea typeface="Arial" panose="020B0604020202020204" pitchFamily="34" charset="0"/>
                <a:cs typeface="Noto Sans Symbols"/>
              </a:rPr>
              <a:t>importância da alfabetização para o desenvolvimento social e econômico do território municipal;</a:t>
            </a: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pt-BR" sz="2200" dirty="0">
                <a:solidFill>
                  <a:srgbClr val="000000"/>
                </a:solidFill>
                <a:ea typeface="Arial" panose="020B0604020202020204" pitchFamily="34" charset="0"/>
                <a:cs typeface="Noto Sans Symbols"/>
              </a:rPr>
              <a:t>Conhecer o contexto da Política Nacional de Alfabetização e as metas para o território nacional, maranhense e municipal;</a:t>
            </a:r>
            <a:endParaRPr lang="pt-BR" sz="2200" dirty="0">
              <a:solidFill>
                <a:srgbClr val="000000"/>
              </a:solidFill>
              <a:effectLst/>
              <a:ea typeface="Arial" panose="020B0604020202020204" pitchFamily="34" charset="0"/>
              <a:cs typeface="Noto Sans Symbols"/>
            </a:endParaRP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pt-BR" sz="2200" dirty="0">
                <a:effectLst/>
                <a:ea typeface="Arial" panose="020B0604020202020204" pitchFamily="34" charset="0"/>
                <a:cs typeface="Noto Sans Symbols"/>
              </a:rPr>
              <a:t>Analisar os </a:t>
            </a:r>
            <a:r>
              <a:rPr lang="pt-BR" sz="2200" dirty="0">
                <a:solidFill>
                  <a:srgbClr val="000000"/>
                </a:solidFill>
                <a:effectLst/>
                <a:ea typeface="Arial" panose="020B0604020202020204" pitchFamily="34" charset="0"/>
                <a:cs typeface="Noto Sans Symbols"/>
              </a:rPr>
              <a:t>indicadores educacionais do território municipal obtidos no âmbito do SEAMA, Fluência e do CNCA</a:t>
            </a:r>
            <a:r>
              <a:rPr lang="pt-BR" sz="2200" dirty="0">
                <a:effectLst/>
                <a:ea typeface="Arial" panose="020B0604020202020204" pitchFamily="34" charset="0"/>
                <a:cs typeface="Noto Sans Symbols"/>
              </a:rPr>
              <a:t> com vistas ao alinhamento de intervenções pedagógicas.</a:t>
            </a: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pt-BR" sz="2200" dirty="0">
                <a:solidFill>
                  <a:srgbClr val="000000"/>
                </a:solidFill>
                <a:effectLst/>
                <a:ea typeface="Arial" panose="020B0604020202020204" pitchFamily="34" charset="0"/>
                <a:cs typeface="Noto Sans Symbols"/>
              </a:rPr>
              <a:t>Identificar situações geradoras que justificam os resultados a partir da análise dos indicadores educacionais do território municipal, com vistas a garantia da </a:t>
            </a:r>
            <a:r>
              <a:rPr lang="pt-BR" sz="2200" dirty="0">
                <a:solidFill>
                  <a:srgbClr val="000000"/>
                </a:solidFill>
                <a:ea typeface="Arial" panose="020B0604020202020204" pitchFamily="34" charset="0"/>
                <a:cs typeface="Noto Sans Symbols"/>
              </a:rPr>
              <a:t>alfabetização e recomposição das aprendizagens</a:t>
            </a:r>
            <a:r>
              <a:rPr lang="pt-BR" sz="2200" dirty="0">
                <a:solidFill>
                  <a:srgbClr val="000000"/>
                </a:solidFill>
                <a:effectLst/>
                <a:ea typeface="Arial" panose="020B0604020202020204" pitchFamily="34" charset="0"/>
                <a:cs typeface="Noto Sans Symbols"/>
              </a:rPr>
              <a:t>.</a:t>
            </a:r>
            <a:endParaRPr lang="pt-BR" sz="2200" dirty="0">
              <a:effectLst/>
              <a:ea typeface="Noto Sans Symbols"/>
              <a:cs typeface="Noto Sans Symbols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4F251F3E-4811-4E0D-9555-B754E60A5B35}"/>
              </a:ext>
            </a:extLst>
          </p:cNvPr>
          <p:cNvSpPr/>
          <p:nvPr/>
        </p:nvSpPr>
        <p:spPr>
          <a:xfrm>
            <a:off x="331788" y="423275"/>
            <a:ext cx="2676871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Objetivos 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460" name="Imagem 1">
            <a:extLst>
              <a:ext uri="{FF2B5EF4-FFF2-40B4-BE49-F238E27FC236}">
                <a16:creationId xmlns:a16="http://schemas.microsoft.com/office/drawing/2014/main" id="{E762D2E2-1261-4B7E-B0CE-DDF15542E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1202425"/>
            <a:ext cx="9588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Imagem 7">
            <a:extLst>
              <a:ext uri="{FF2B5EF4-FFF2-40B4-BE49-F238E27FC236}">
                <a16:creationId xmlns:a16="http://schemas.microsoft.com/office/drawing/2014/main" id="{5A2CA15F-4737-4720-A6C1-22515F009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14" y="3403739"/>
            <a:ext cx="9588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Imagem 8">
            <a:extLst>
              <a:ext uri="{FF2B5EF4-FFF2-40B4-BE49-F238E27FC236}">
                <a16:creationId xmlns:a16="http://schemas.microsoft.com/office/drawing/2014/main" id="{E4ACBC4E-B21B-4B9F-BA7C-0F5657384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14" y="5045400"/>
            <a:ext cx="9588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3655645B-1E33-BDE7-8DBA-DFD983DB84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C6B018C2-982B-DEEA-FD3D-24AD82D336D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CE13301B-1DE5-B143-DB0B-32DB8456667C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pic>
        <p:nvPicPr>
          <p:cNvPr id="5" name="Imagem 7">
            <a:extLst>
              <a:ext uri="{FF2B5EF4-FFF2-40B4-BE49-F238E27FC236}">
                <a16:creationId xmlns:a16="http://schemas.microsoft.com/office/drawing/2014/main" id="{E8C00F4B-E047-27CA-C56E-AD36C55A0C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56" y="2308832"/>
            <a:ext cx="9588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023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3655645B-1E33-BDE7-8DBA-DFD983DB842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C6B018C2-982B-DEEA-FD3D-24AD82D336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CE13301B-1DE5-B143-DB0B-32DB8456667C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F6BDE50-3DBF-F94D-14B5-359460D774E2}"/>
              </a:ext>
            </a:extLst>
          </p:cNvPr>
          <p:cNvGrpSpPr/>
          <p:nvPr/>
        </p:nvGrpSpPr>
        <p:grpSpPr>
          <a:xfrm rot="21047748">
            <a:off x="4880705" y="2012711"/>
            <a:ext cx="6643069" cy="3816553"/>
            <a:chOff x="3274142" y="2344993"/>
            <a:chExt cx="5684297" cy="3150226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488B3E30-A21E-E50A-4DF7-9EC706D10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9542" y="2461655"/>
              <a:ext cx="5558897" cy="3033564"/>
            </a:xfrm>
            <a:prstGeom prst="roundRect">
              <a:avLst/>
            </a:prstGeom>
            <a:solidFill>
              <a:srgbClr val="C3E2D7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/>
                </a:rPr>
                <a:t>Acolhida</a:t>
              </a:r>
              <a:r>
                <a:rPr kumimoji="0" lang="pt-BR" sz="5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/>
                </a:rPr>
                <a:t> </a:t>
              </a:r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0715747B-2C91-163A-0AB9-842A143D4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142" y="2344993"/>
              <a:ext cx="5516760" cy="2985369"/>
            </a:xfrm>
            <a:prstGeom prst="roundRect">
              <a:avLst/>
            </a:prstGeom>
            <a:noFill/>
            <a:ln w="57150">
              <a:solidFill>
                <a:schemeClr val="bg2">
                  <a:lumMod val="2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8839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ofessores que mudam a vida de seus alunos">
            <a:hlinkClick r:id="" action="ppaction://media"/>
            <a:extLst>
              <a:ext uri="{FF2B5EF4-FFF2-40B4-BE49-F238E27FC236}">
                <a16:creationId xmlns:a16="http://schemas.microsoft.com/office/drawing/2014/main" id="{BE7C852B-3E5B-1919-01DF-589ADEA5DFB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7571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9036" y="224458"/>
            <a:ext cx="11393927" cy="640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6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/>
          <p:cNvGrpSpPr/>
          <p:nvPr/>
        </p:nvGrpSpPr>
        <p:grpSpPr>
          <a:xfrm>
            <a:off x="1974444" y="1557674"/>
            <a:ext cx="6917326" cy="4047979"/>
            <a:chOff x="1015378" y="1575164"/>
            <a:chExt cx="6917326" cy="4047979"/>
          </a:xfrm>
        </p:grpSpPr>
        <p:sp>
          <p:nvSpPr>
            <p:cNvPr id="26" name="Título 1">
              <a:extLst>
                <a:ext uri="{FF2B5EF4-FFF2-40B4-BE49-F238E27FC236}">
                  <a16:creationId xmlns:a16="http://schemas.microsoft.com/office/drawing/2014/main" id="{5DB37BD9-334D-4480-A3CE-09A6A53C1CFA}"/>
                </a:ext>
              </a:extLst>
            </p:cNvPr>
            <p:cNvSpPr>
              <a:spLocks/>
            </p:cNvSpPr>
            <p:nvPr/>
          </p:nvSpPr>
          <p:spPr bwMode="auto">
            <a:xfrm rot="21322132">
              <a:off x="1015378" y="1711444"/>
              <a:ext cx="6663696" cy="3837328"/>
            </a:xfrm>
            <a:prstGeom prst="wedgeRoundRectCallout">
              <a:avLst>
                <a:gd name="adj1" fmla="val -21060"/>
                <a:gd name="adj2" fmla="val 72963"/>
                <a:gd name="adj3" fmla="val 16667"/>
              </a:avLst>
            </a:prstGeom>
            <a:solidFill>
              <a:srgbClr val="FFE970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27" name="Título 1">
              <a:extLst>
                <a:ext uri="{FF2B5EF4-FFF2-40B4-BE49-F238E27FC236}">
                  <a16:creationId xmlns:a16="http://schemas.microsoft.com/office/drawing/2014/main" id="{71B9967F-A3D7-4358-A506-79180AD2A005}"/>
                </a:ext>
              </a:extLst>
            </p:cNvPr>
            <p:cNvSpPr>
              <a:spLocks/>
            </p:cNvSpPr>
            <p:nvPr/>
          </p:nvSpPr>
          <p:spPr bwMode="auto">
            <a:xfrm rot="21328265">
              <a:off x="1267278" y="1575164"/>
              <a:ext cx="6665426" cy="4047979"/>
            </a:xfrm>
            <a:prstGeom prst="wedgeRoundRectCallout">
              <a:avLst>
                <a:gd name="adj1" fmla="val -21060"/>
                <a:gd name="adj2" fmla="val 72963"/>
                <a:gd name="adj3" fmla="val 16667"/>
              </a:avLst>
            </a:prstGeom>
            <a:noFill/>
            <a:ln w="57150">
              <a:solidFill>
                <a:schemeClr val="tx1">
                  <a:lumMod val="65000"/>
                  <a:lumOff val="3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28" name="Retângulo 2">
              <a:extLst>
                <a:ext uri="{FF2B5EF4-FFF2-40B4-BE49-F238E27FC236}">
                  <a16:creationId xmlns:a16="http://schemas.microsoft.com/office/drawing/2014/main" id="{556B4518-B41B-446E-877D-7E5DEB537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95312">
              <a:off x="1658910" y="2660612"/>
              <a:ext cx="5376632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Para início </a:t>
              </a:r>
              <a:b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</a:b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de conversa...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917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0"/>
          <p:cNvSpPr txBox="1"/>
          <p:nvPr/>
        </p:nvSpPr>
        <p:spPr>
          <a:xfrm>
            <a:off x="460375" y="1976279"/>
            <a:ext cx="6360300" cy="4221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5715" algn="ctr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 artigo da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CF/88 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garante o direito à educação e  estabelece a sua definição operacional: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2700" marR="5080" lvl="0" indent="5715" algn="ctr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5715" algn="ctr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 educação, 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direito de todos 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 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dever do Estado e da família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será promovida e 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incentivada com a colaboração da sociedade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visando ao 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pleno desenvolvimento da pessoa, seu preparo para o exercício da cidadania e sua qualificação para o trabalho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”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5080" marR="0" lvl="0" indent="0" algn="r" defTabSz="914400" rtl="0" eaLnBrk="1" fontAlgn="auto" latinLnBrk="0" hangingPunct="1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(BRASIL, 1988, art. 205).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50" descr="1.000+ Menino Lendo Livro Na Classe Sentada Na Pilha De Livros fotos de  stock, imagens e fotos royalty-free - iStock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13512" y="432942"/>
            <a:ext cx="1625489" cy="71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5427" y="432942"/>
            <a:ext cx="942320" cy="71698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0"/>
          <p:cNvSpPr/>
          <p:nvPr/>
        </p:nvSpPr>
        <p:spPr>
          <a:xfrm>
            <a:off x="108940" y="6197435"/>
            <a:ext cx="1399824" cy="617518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162" name="Google Shape;162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86451" y="831712"/>
            <a:ext cx="8030412" cy="6026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8;g2e94672341a_0_148">
            <a:extLst>
              <a:ext uri="{FF2B5EF4-FFF2-40B4-BE49-F238E27FC236}">
                <a16:creationId xmlns:a16="http://schemas.microsoft.com/office/drawing/2014/main" id="{FF3FCA4C-9BEF-E821-1D03-6688E6474ABE}"/>
              </a:ext>
            </a:extLst>
          </p:cNvPr>
          <p:cNvSpPr txBox="1"/>
          <p:nvPr/>
        </p:nvSpPr>
        <p:spPr>
          <a:xfrm>
            <a:off x="108940" y="-72908"/>
            <a:ext cx="5559287" cy="181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Alfabetização: Desenvolvimento Econômico e Social</a:t>
            </a: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1" descr="1.000+ Menino Lendo Livro Na Classe Sentada Na Pilha De Livros fotos de  stock, imagens e fotos royalty-free - iStock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51"/>
          <p:cNvSpPr txBox="1"/>
          <p:nvPr/>
        </p:nvSpPr>
        <p:spPr>
          <a:xfrm>
            <a:off x="5355511" y="1995611"/>
            <a:ext cx="6359100" cy="3481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065" marR="5080" lvl="0" indent="5715" algn="ctr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 </a:t>
            </a:r>
            <a:r>
              <a:rPr kumimoji="0" lang="pt-BR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alfabetização </a:t>
            </a:r>
            <a:r>
              <a:rPr kumimoji="0" 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não é apenas um </a:t>
            </a:r>
            <a:r>
              <a:rPr kumimoji="0" lang="pt-BR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desafio educacional</a:t>
            </a:r>
            <a:r>
              <a:rPr kumimoji="0" 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; é uma questão de </a:t>
            </a:r>
            <a:r>
              <a:rPr kumimoji="0" lang="pt-BR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direitos humanos</a:t>
            </a:r>
            <a:r>
              <a:rPr kumimoji="0" 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 Garantir que </a:t>
            </a:r>
            <a:r>
              <a:rPr kumimoji="0" lang="pt-BR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todas as crianças tenham acesso a uma educação de qualidade</a:t>
            </a:r>
            <a:r>
              <a:rPr kumimoji="0" lang="pt-BR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 oportunidades para se tornarem alfabetizadas é um </a:t>
            </a:r>
            <a:r>
              <a:rPr kumimoji="0" lang="pt-BR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compromisso essencial na construção do povo maranhense mais igualitário e próspero</a:t>
            </a:r>
            <a:r>
              <a:rPr kumimoji="0" lang="pt-B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 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867240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3512" y="432942"/>
            <a:ext cx="1625489" cy="71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35427" y="432942"/>
            <a:ext cx="942320" cy="716983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51"/>
          <p:cNvSpPr/>
          <p:nvPr/>
        </p:nvSpPr>
        <p:spPr>
          <a:xfrm>
            <a:off x="108940" y="6197435"/>
            <a:ext cx="1399824" cy="617518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e94672341a_0_148" descr="1.000+ Menino Lendo Livro Na Classe Sentada Na Pilha De Livros fotos de  stock, imagens e fotos royalty-free - iStock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2e94672341a_0_148"/>
          <p:cNvSpPr txBox="1"/>
          <p:nvPr/>
        </p:nvSpPr>
        <p:spPr>
          <a:xfrm>
            <a:off x="108940" y="-72908"/>
            <a:ext cx="5559287" cy="181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Alfabetização: Desenvolvimento Econômico e Social</a:t>
            </a: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179" name="Google Shape;179;g2e94672341a_0_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616" y="1461188"/>
            <a:ext cx="5956238" cy="4874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2e94672341a_0_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01303" y="1357845"/>
            <a:ext cx="5382071" cy="484096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2e94672341a_0_148"/>
          <p:cNvSpPr txBox="1"/>
          <p:nvPr/>
        </p:nvSpPr>
        <p:spPr>
          <a:xfrm>
            <a:off x="589555" y="3370467"/>
            <a:ext cx="5406312" cy="26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"A alfabetização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é um motor essencial para o desenvolvimento sustentável e a erradicação da pobreza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pois capacita indivíduos e comunidades, promove a igualdade de gênero e melhora as condições de vida."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2e94672341a_0_148"/>
          <p:cNvSpPr txBox="1"/>
          <p:nvPr/>
        </p:nvSpPr>
        <p:spPr>
          <a:xfrm>
            <a:off x="6783597" y="3305367"/>
            <a:ext cx="4818848" cy="297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"A alfabetização é um dos pilares do capital humano.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 melhoria das habilidades de leitura e escrita pode aumentar os rendimentos individuais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e, em escala mais ampla,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promover o crescimento econômico e reduzir a desigualdade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."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g2e94672341a_0_1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7340" y="2142033"/>
            <a:ext cx="2911325" cy="12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2e94672341a_0_148"/>
          <p:cNvSpPr txBox="1"/>
          <p:nvPr/>
        </p:nvSpPr>
        <p:spPr>
          <a:xfrm>
            <a:off x="2015102" y="2522414"/>
            <a:ext cx="21558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UNESCO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g2e94672341a_0_1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2171" y="1914797"/>
            <a:ext cx="4621754" cy="160040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2e94672341a_0_148"/>
          <p:cNvSpPr txBox="1"/>
          <p:nvPr/>
        </p:nvSpPr>
        <p:spPr>
          <a:xfrm>
            <a:off x="7032171" y="2073958"/>
            <a:ext cx="4621754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ORGANIZAÇÃO PARA A COOPERAÇÃO E DESENVOLVIMENTO ECONÔMICO (OCDE)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g2e94672341a_0_1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3512" y="432942"/>
            <a:ext cx="1625489" cy="71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2e94672341a_0_1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5427" y="432942"/>
            <a:ext cx="942320" cy="71698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2e94672341a_0_148"/>
          <p:cNvSpPr/>
          <p:nvPr/>
        </p:nvSpPr>
        <p:spPr>
          <a:xfrm>
            <a:off x="108940" y="6197435"/>
            <a:ext cx="1399824" cy="617518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e94672341a_0_113" descr="1.000+ Menino Lendo Livro Na Classe Sentada Na Pilha De Livros fotos de  stock, imagens e fotos royalty-free - iStock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g2e94672341a_0_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375" y="1991700"/>
            <a:ext cx="5740749" cy="424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2e94672341a_0_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76475" y="1991700"/>
            <a:ext cx="5889025" cy="424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2e94672341a_0_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0227" y="1389304"/>
            <a:ext cx="4022426" cy="162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2e94672341a_0_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4354" y="1352698"/>
            <a:ext cx="3395875" cy="162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e94672341a_0_113"/>
          <p:cNvSpPr txBox="1"/>
          <p:nvPr/>
        </p:nvSpPr>
        <p:spPr>
          <a:xfrm>
            <a:off x="579349" y="2679625"/>
            <a:ext cx="5092800" cy="304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"A alfabetização é um fator chave para a inclusão social e a coesão social, pois 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permite que os indivíduos participem plenamente na sociedade e no mercado de trabalho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."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e94672341a_0_113"/>
          <p:cNvSpPr txBox="1"/>
          <p:nvPr/>
        </p:nvSpPr>
        <p:spPr>
          <a:xfrm>
            <a:off x="7061913" y="2749725"/>
            <a:ext cx="4719300" cy="26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"A alfabetização 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empodera os indivíduos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permitindo-lhes participar plenamente na vida social, cultural, econômica e política de suas comunidades."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2" name="Google Shape;202;g2e94672341a_0_113"/>
          <p:cNvSpPr txBox="1"/>
          <p:nvPr/>
        </p:nvSpPr>
        <p:spPr>
          <a:xfrm>
            <a:off x="1724202" y="1642611"/>
            <a:ext cx="3838074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tabLst/>
              <a:defRPr/>
            </a:pPr>
            <a:r>
              <a:rPr kumimoji="0" lang="pt-BR" sz="1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RELATÓRIO DE DESENVOLVIMENTO HUMANO DAS NAÇÕES UNIDAS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2e94672341a_0_113"/>
          <p:cNvSpPr txBox="1"/>
          <p:nvPr/>
        </p:nvSpPr>
        <p:spPr>
          <a:xfrm>
            <a:off x="7647217" y="1676948"/>
            <a:ext cx="33102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ORGANIZAÇÃO DAS NAÇÕES UNIDAS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4" name="Google Shape;204;g2e94672341a_0_1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3512" y="432942"/>
            <a:ext cx="1625489" cy="71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e94672341a_0_1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5427" y="432942"/>
            <a:ext cx="942320" cy="71698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e94672341a_0_113"/>
          <p:cNvSpPr/>
          <p:nvPr/>
        </p:nvSpPr>
        <p:spPr>
          <a:xfrm>
            <a:off x="108940" y="6197435"/>
            <a:ext cx="1399824" cy="617518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" name="Google Shape;178;g2e94672341a_0_148">
            <a:extLst>
              <a:ext uri="{FF2B5EF4-FFF2-40B4-BE49-F238E27FC236}">
                <a16:creationId xmlns:a16="http://schemas.microsoft.com/office/drawing/2014/main" id="{3588DF19-D657-C175-69E1-A5D11F3312AE}"/>
              </a:ext>
            </a:extLst>
          </p:cNvPr>
          <p:cNvSpPr txBox="1"/>
          <p:nvPr/>
        </p:nvSpPr>
        <p:spPr>
          <a:xfrm>
            <a:off x="108940" y="-72908"/>
            <a:ext cx="5559287" cy="181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Alfabetização: Desenvolvimento Econômico e Social</a:t>
            </a: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g2e94672341a_0_1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1257" y="1001486"/>
            <a:ext cx="8594565" cy="5682343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2e94672341a_0_140"/>
          <p:cNvSpPr txBox="1"/>
          <p:nvPr/>
        </p:nvSpPr>
        <p:spPr>
          <a:xfrm>
            <a:off x="5011950" y="2242046"/>
            <a:ext cx="63903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31999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pt-BR" sz="3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"A alfabetização é um ato de conhecimento e um ato político, pois envolve a compreensão crítica da realidade e a transformação social.“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31999" marR="0" lvl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pt-BR" sz="3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</a:t>
            </a:r>
            <a:r>
              <a:rPr kumimoji="0" lang="pt-BR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aulo Freire</a:t>
            </a:r>
            <a:endParaRPr kumimoji="0" sz="43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g2e94672341a_0_1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1650" y="1595996"/>
            <a:ext cx="883375" cy="88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e94672341a_0_1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12371" y="1496786"/>
            <a:ext cx="8041821" cy="5361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2e94672341a_0_1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13512" y="432942"/>
            <a:ext cx="1625489" cy="71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2e94672341a_0_1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35427" y="432942"/>
            <a:ext cx="942320" cy="716983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e94672341a_0_140"/>
          <p:cNvSpPr/>
          <p:nvPr/>
        </p:nvSpPr>
        <p:spPr>
          <a:xfrm>
            <a:off x="108940" y="6197435"/>
            <a:ext cx="1399824" cy="617518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" name="Google Shape;178;g2e94672341a_0_148">
            <a:extLst>
              <a:ext uri="{FF2B5EF4-FFF2-40B4-BE49-F238E27FC236}">
                <a16:creationId xmlns:a16="http://schemas.microsoft.com/office/drawing/2014/main" id="{0FB00168-C8F6-0EE7-DF1E-53E54EE4C35F}"/>
              </a:ext>
            </a:extLst>
          </p:cNvPr>
          <p:cNvSpPr txBox="1"/>
          <p:nvPr/>
        </p:nvSpPr>
        <p:spPr>
          <a:xfrm>
            <a:off x="108940" y="-72908"/>
            <a:ext cx="5559287" cy="1819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Alfabetização: Desenvolvimento Econômico e Social</a:t>
            </a: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e1acc23bdd_1_486"/>
          <p:cNvSpPr/>
          <p:nvPr/>
        </p:nvSpPr>
        <p:spPr>
          <a:xfrm>
            <a:off x="307975" y="1119219"/>
            <a:ext cx="97550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1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Contexto da Política Nacional de Alfabetização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2e1acc23bdd_1_486" descr="Target icon png images | PNGWing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2e1acc23bdd_1_486" descr="Ícones do computador Seta Compartilhar ícone, Seta, ângulo, triângulo,  logotipo png | PNGWing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2e1acc23bdd_1_486" descr="Botão de seta ou elemento de vetor de ícone em fundo transparente.  ilustração isolada do vetor. elemento da web do vetor. eps 10 | Vetor  Premium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2e1acc23bdd_1_486"/>
          <p:cNvSpPr txBox="1"/>
          <p:nvPr/>
        </p:nvSpPr>
        <p:spPr>
          <a:xfrm>
            <a:off x="327968" y="1895263"/>
            <a:ext cx="65556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Em 2019, conforme dados do Saeb, apenas 54,7% das crianças brasileiras concluíram o 2º ano do EF lendo textos e escrevendo palavras ortograficamente. No Maranhão, esse percentual foi de 33,14%.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Em 2021, após os impactos da pandemia, a situação foi agravada. Os do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saeb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apontam que apenas 35,77% das crianças brasileiras concluíram o 2º ano do EF com essas habilidades. No Maranhão, o percentual foi cerca de 22,82%.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Até 2023, não havia definição conceitual nacional sobre qual o ponto de corte que indicava que uma criança estava alfabetiza ao final do 2º ano do ensino fundamental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/>
                <a:cs typeface="Arial"/>
                <a:sym typeface="Arial"/>
              </a:rPr>
              <a:t>.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highlight>
                  <a:srgbClr val="FFFFFF"/>
                </a:highlight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</a:t>
            </a:r>
            <a:endParaRPr kumimoji="0" sz="1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35" name="Google Shape;135;g2e1acc23bdd_1_486"/>
          <p:cNvPicPr preferRelativeResize="0"/>
          <p:nvPr/>
        </p:nvPicPr>
        <p:blipFill rotWithShape="1">
          <a:blip r:embed="rId3">
            <a:alphaModFix/>
          </a:blip>
          <a:srcRect l="53782"/>
          <a:stretch/>
        </p:blipFill>
        <p:spPr>
          <a:xfrm>
            <a:off x="8145200" y="2819250"/>
            <a:ext cx="3740725" cy="182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2e1acc23bdd_1_486"/>
          <p:cNvSpPr/>
          <p:nvPr/>
        </p:nvSpPr>
        <p:spPr>
          <a:xfrm>
            <a:off x="7088050" y="3386775"/>
            <a:ext cx="930000" cy="797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28625FE5-278C-149A-53FF-3DD0B9F313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DF82EA1F-C7F9-5103-557F-E5E444CB696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5EACF11C-FF1E-6891-585E-3FC9A9EFADC7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e1acc23bdd_1_831"/>
          <p:cNvSpPr/>
          <p:nvPr/>
        </p:nvSpPr>
        <p:spPr>
          <a:xfrm>
            <a:off x="135979" y="996713"/>
            <a:ext cx="6475269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Meta do Território Nacional 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2e1acc23bdd_1_831"/>
          <p:cNvSpPr/>
          <p:nvPr/>
        </p:nvSpPr>
        <p:spPr>
          <a:xfrm>
            <a:off x="612775" y="1778500"/>
            <a:ext cx="7786800" cy="20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Em 2023, o Ministério da Educação e Inep, por meio da Pesquisa Alfabetiza Brasil, estabeleceram o padrão nacional de desempenho de criança alfabetizada, definindo </a:t>
            </a:r>
            <a:r>
              <a:rPr kumimoji="0" lang="pt-BR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referência de 743 pontos na escala do Saeb</a:t>
            </a:r>
            <a:r>
              <a:rPr kumimoji="0" lang="pt-BR" sz="20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para distinguir estudantes alfabetizados e não alfabetizados ao fim do 2º ano do ensino fundamental. Em seguida, definiu, também, a meta a ser alcançada até o final da década.</a:t>
            </a:r>
            <a:endParaRPr kumimoji="0" sz="2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2e1acc23bdd_1_831" descr="Target icon png images | PNGWing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g2e1acc23bdd_1_8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9936963">
            <a:off x="9823999" y="3700065"/>
            <a:ext cx="1679503" cy="154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2e1acc23bdd_1_831" descr="Ícones do computador Seta Compartilhar ícone, Seta, ângulo, triângulo,  logotipo png | PNGWing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2e1acc23bdd_1_831" descr="Botão de seta ou elemento de vetor de ícone em fundo transparente.  ilustração isolada do vetor. elemento da web do vetor. eps 10 | Vetor  Premium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2e1acc23bdd_1_831"/>
          <p:cNvSpPr/>
          <p:nvPr/>
        </p:nvSpPr>
        <p:spPr>
          <a:xfrm>
            <a:off x="665425" y="3632100"/>
            <a:ext cx="9653700" cy="28338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2F5496"/>
          </a:solidFill>
          <a:ln>
            <a:noFill/>
          </a:ln>
          <a:effectLst>
            <a:outerShdw blurRad="225425" dist="50800" dir="5220000" algn="ctr">
              <a:srgbClr val="000000">
                <a:alpha val="3294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alcançar 80% das crianças alfabetizadas na idade certa até 2030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1" name="Google Shape;151;g2e1acc23bdd_1_831"/>
          <p:cNvSpPr txBox="1"/>
          <p:nvPr/>
        </p:nvSpPr>
        <p:spPr>
          <a:xfrm>
            <a:off x="612775" y="6178175"/>
            <a:ext cx="11695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Saiba mais sobre a Pesquisa Alfabetiza Brasil: </a:t>
            </a:r>
            <a:r>
              <a:rPr kumimoji="0" lang="pt-BR" sz="1200" b="0" i="0" u="sng" strike="noStrike" kern="0" cap="none" spc="0" normalizeH="0" baseline="0" noProof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4"/>
              </a:rPr>
              <a:t>https://download.inep.gov.br/publicacoes/institucionais/avaliacoes_e_exames_da_educacao_basica/relatorio_da_pesquisa_alfabetiza_brasil.pdf</a:t>
            </a: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Google Shape;225;p8">
            <a:extLst>
              <a:ext uri="{FF2B5EF4-FFF2-40B4-BE49-F238E27FC236}">
                <a16:creationId xmlns:a16="http://schemas.microsoft.com/office/drawing/2014/main" id="{80BC973A-FBFB-A941-47F5-43E9F1BD43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4754" y="14511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;p8">
            <a:extLst>
              <a:ext uri="{FF2B5EF4-FFF2-40B4-BE49-F238E27FC236}">
                <a16:creationId xmlns:a16="http://schemas.microsoft.com/office/drawing/2014/main" id="{9447004C-D021-C215-B003-81E4CFC0C0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66976" y="26503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7;p8">
            <a:extLst>
              <a:ext uri="{FF2B5EF4-FFF2-40B4-BE49-F238E27FC236}">
                <a16:creationId xmlns:a16="http://schemas.microsoft.com/office/drawing/2014/main" id="{A75CF26C-49A9-9BBC-3F39-BAA497EC7BD5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g2e1acc23bdd_0_85"/>
          <p:cNvGrpSpPr/>
          <p:nvPr/>
        </p:nvGrpSpPr>
        <p:grpSpPr>
          <a:xfrm>
            <a:off x="295600" y="2028298"/>
            <a:ext cx="7049462" cy="3345686"/>
            <a:chOff x="256599" y="2561888"/>
            <a:chExt cx="6234600" cy="2936100"/>
          </a:xfrm>
        </p:grpSpPr>
        <p:sp>
          <p:nvSpPr>
            <p:cNvPr id="159" name="Google Shape;159;g2e1acc23bdd_0_85"/>
            <p:cNvSpPr/>
            <p:nvPr/>
          </p:nvSpPr>
          <p:spPr>
            <a:xfrm>
              <a:off x="256599" y="2561888"/>
              <a:ext cx="6234600" cy="2936100"/>
            </a:xfrm>
            <a:prstGeom prst="rightArrow">
              <a:avLst>
                <a:gd name="adj1" fmla="val 50000"/>
                <a:gd name="adj2" fmla="val 49252"/>
              </a:avLst>
            </a:prstGeom>
            <a:solidFill>
              <a:srgbClr val="E0E0E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160;g2e1acc23bdd_0_85"/>
            <p:cNvSpPr txBox="1"/>
            <p:nvPr/>
          </p:nvSpPr>
          <p:spPr>
            <a:xfrm>
              <a:off x="346897" y="3470139"/>
              <a:ext cx="5366700" cy="117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O MEC e INEP, seguindo o padrão nacional de </a:t>
              </a:r>
              <a:r>
                <a:rPr kumimoji="0" lang="pt-BR" sz="21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743 pontos na escala do Saeb</a:t>
              </a:r>
              <a:r>
                <a:rPr kumimoji="0" lang="pt-BR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e a meta final de 2030, estabeleceu </a:t>
              </a:r>
              <a:r>
                <a:rPr kumimoji="0" lang="pt-BR" sz="1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metas nacionais</a:t>
              </a:r>
              <a:r>
                <a:rPr kumimoji="0" lang="pt-BR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progressivas para alfabetização da criança ao fim do 2º ano do ensino fundamental.</a:t>
              </a:r>
              <a:endParaRPr kumimoji="0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63" name="Google Shape;163;g2e1acc23bdd_0_85"/>
          <p:cNvGrpSpPr/>
          <p:nvPr/>
        </p:nvGrpSpPr>
        <p:grpSpPr>
          <a:xfrm>
            <a:off x="5526150" y="1454426"/>
            <a:ext cx="6394002" cy="5085319"/>
            <a:chOff x="1042548" y="4393"/>
            <a:chExt cx="6016186" cy="7210150"/>
          </a:xfrm>
        </p:grpSpPr>
        <p:grpSp>
          <p:nvGrpSpPr>
            <p:cNvPr id="164" name="Google Shape;164;g2e1acc23bdd_0_85"/>
            <p:cNvGrpSpPr/>
            <p:nvPr/>
          </p:nvGrpSpPr>
          <p:grpSpPr>
            <a:xfrm>
              <a:off x="1042548" y="4393"/>
              <a:ext cx="6016186" cy="7210150"/>
              <a:chOff x="2662800" y="4393"/>
              <a:chExt cx="6016186" cy="7210150"/>
            </a:xfrm>
          </p:grpSpPr>
          <p:sp>
            <p:nvSpPr>
              <p:cNvPr id="165" name="Google Shape;165;g2e1acc23bdd_0_85"/>
              <p:cNvSpPr/>
              <p:nvPr/>
            </p:nvSpPr>
            <p:spPr>
              <a:xfrm>
                <a:off x="4366247" y="6299315"/>
                <a:ext cx="87900" cy="87900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g2e1acc23bdd_0_85"/>
              <p:cNvSpPr/>
              <p:nvPr/>
            </p:nvSpPr>
            <p:spPr>
              <a:xfrm>
                <a:off x="4196139" y="6375836"/>
                <a:ext cx="87900" cy="879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g2e1acc23bdd_0_85"/>
              <p:cNvSpPr/>
              <p:nvPr/>
            </p:nvSpPr>
            <p:spPr>
              <a:xfrm>
                <a:off x="4023659" y="6441528"/>
                <a:ext cx="87900" cy="879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g2e1acc23bdd_0_85"/>
              <p:cNvSpPr/>
              <p:nvPr/>
            </p:nvSpPr>
            <p:spPr>
              <a:xfrm>
                <a:off x="3849595" y="6496392"/>
                <a:ext cx="87900" cy="87900"/>
              </a:xfrm>
              <a:prstGeom prst="ellipse">
                <a:avLst/>
              </a:prstGeom>
              <a:solidFill>
                <a:srgbClr val="4372C3"/>
              </a:solidFill>
              <a:ln w="9525" cap="flat" cmpd="sng">
                <a:solidFill>
                  <a:srgbClr val="4372C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g2e1acc23bdd_0_85"/>
              <p:cNvSpPr/>
              <p:nvPr/>
            </p:nvSpPr>
            <p:spPr>
              <a:xfrm>
                <a:off x="3673950" y="6540428"/>
                <a:ext cx="87900" cy="87900"/>
              </a:xfrm>
              <a:prstGeom prst="ellipse">
                <a:avLst/>
              </a:pr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g2e1acc23bdd_0_85"/>
              <p:cNvSpPr/>
              <p:nvPr/>
            </p:nvSpPr>
            <p:spPr>
              <a:xfrm>
                <a:off x="5429615" y="5514615"/>
                <a:ext cx="87900" cy="87900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g2e1acc23bdd_0_85"/>
              <p:cNvSpPr/>
              <p:nvPr/>
            </p:nvSpPr>
            <p:spPr>
              <a:xfrm>
                <a:off x="5283244" y="5658272"/>
                <a:ext cx="87900" cy="879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g2e1acc23bdd_0_85"/>
              <p:cNvSpPr/>
              <p:nvPr/>
            </p:nvSpPr>
            <p:spPr>
              <a:xfrm>
                <a:off x="6104506" y="4627407"/>
                <a:ext cx="87900" cy="879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g2e1acc23bdd_0_85"/>
              <p:cNvSpPr/>
              <p:nvPr/>
            </p:nvSpPr>
            <p:spPr>
              <a:xfrm>
                <a:off x="6587136" y="3621085"/>
                <a:ext cx="87900" cy="87900"/>
              </a:xfrm>
              <a:prstGeom prst="ellipse">
                <a:avLst/>
              </a:prstGeom>
              <a:solidFill>
                <a:srgbClr val="4372C3"/>
              </a:solidFill>
              <a:ln w="9525" cap="flat" cmpd="sng">
                <a:solidFill>
                  <a:srgbClr val="4372C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g2e1acc23bdd_0_85"/>
              <p:cNvSpPr/>
              <p:nvPr/>
            </p:nvSpPr>
            <p:spPr>
              <a:xfrm>
                <a:off x="6885417" y="2577948"/>
                <a:ext cx="87900" cy="87900"/>
              </a:xfrm>
              <a:prstGeom prst="ellipse">
                <a:avLst/>
              </a:pr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g2e1acc23bdd_0_85"/>
              <p:cNvSpPr/>
              <p:nvPr/>
            </p:nvSpPr>
            <p:spPr>
              <a:xfrm>
                <a:off x="7022294" y="1549970"/>
                <a:ext cx="87900" cy="87900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g2e1acc23bdd_0_85"/>
              <p:cNvSpPr/>
              <p:nvPr/>
            </p:nvSpPr>
            <p:spPr>
              <a:xfrm>
                <a:off x="6818165" y="205802"/>
                <a:ext cx="87900" cy="879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g2e1acc23bdd_0_85"/>
              <p:cNvSpPr/>
              <p:nvPr/>
            </p:nvSpPr>
            <p:spPr>
              <a:xfrm>
                <a:off x="6950295" y="104736"/>
                <a:ext cx="87900" cy="879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g2e1acc23bdd_0_85"/>
              <p:cNvSpPr/>
              <p:nvPr/>
            </p:nvSpPr>
            <p:spPr>
              <a:xfrm>
                <a:off x="7082425" y="4393"/>
                <a:ext cx="87900" cy="87900"/>
              </a:xfrm>
              <a:prstGeom prst="ellipse">
                <a:avLst/>
              </a:prstGeom>
              <a:solidFill>
                <a:srgbClr val="4372C3"/>
              </a:solidFill>
              <a:ln w="9525" cap="flat" cmpd="sng">
                <a:solidFill>
                  <a:srgbClr val="4372C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g2e1acc23bdd_0_85"/>
              <p:cNvSpPr/>
              <p:nvPr/>
            </p:nvSpPr>
            <p:spPr>
              <a:xfrm>
                <a:off x="7213763" y="104736"/>
                <a:ext cx="87900" cy="87900"/>
              </a:xfrm>
              <a:prstGeom prst="ellipse">
                <a:avLst/>
              </a:pr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g2e1acc23bdd_0_85"/>
              <p:cNvSpPr/>
              <p:nvPr/>
            </p:nvSpPr>
            <p:spPr>
              <a:xfrm>
                <a:off x="7345893" y="205802"/>
                <a:ext cx="87900" cy="87900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g2e1acc23bdd_0_85"/>
              <p:cNvSpPr/>
              <p:nvPr/>
            </p:nvSpPr>
            <p:spPr>
              <a:xfrm>
                <a:off x="7082425" y="216630"/>
                <a:ext cx="87900" cy="879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g2e1acc23bdd_0_85"/>
              <p:cNvSpPr/>
              <p:nvPr/>
            </p:nvSpPr>
            <p:spPr>
              <a:xfrm>
                <a:off x="7082425" y="429589"/>
                <a:ext cx="87900" cy="879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g2e1acc23bdd_0_85"/>
              <p:cNvSpPr/>
              <p:nvPr/>
            </p:nvSpPr>
            <p:spPr>
              <a:xfrm>
                <a:off x="3188560" y="6706343"/>
                <a:ext cx="13365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g2e1acc23bdd_0_85"/>
              <p:cNvSpPr txBox="1"/>
              <p:nvPr/>
            </p:nvSpPr>
            <p:spPr>
              <a:xfrm>
                <a:off x="3213365" y="6731145"/>
                <a:ext cx="12090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60%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g2e1acc23bdd_0_85"/>
              <p:cNvSpPr/>
              <p:nvPr/>
            </p:nvSpPr>
            <p:spPr>
              <a:xfrm>
                <a:off x="2662800" y="6211841"/>
                <a:ext cx="879000" cy="879300"/>
              </a:xfrm>
              <a:prstGeom prst="ellipse">
                <a:avLst/>
              </a:prstGeom>
              <a:solidFill>
                <a:srgbClr val="F5CBBC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g2e1acc23bdd_0_85"/>
              <p:cNvSpPr/>
              <p:nvPr/>
            </p:nvSpPr>
            <p:spPr>
              <a:xfrm>
                <a:off x="4974286" y="6057354"/>
                <a:ext cx="12090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g2e1acc23bdd_0_85"/>
              <p:cNvSpPr txBox="1"/>
              <p:nvPr/>
            </p:nvSpPr>
            <p:spPr>
              <a:xfrm>
                <a:off x="4999092" y="6082156"/>
                <a:ext cx="12090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64%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g2e1acc23bdd_0_85"/>
              <p:cNvSpPr/>
              <p:nvPr/>
            </p:nvSpPr>
            <p:spPr>
              <a:xfrm>
                <a:off x="4448531" y="5562858"/>
                <a:ext cx="879000" cy="87930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g2e1acc23bdd_0_85"/>
              <p:cNvSpPr/>
              <p:nvPr/>
            </p:nvSpPr>
            <p:spPr>
              <a:xfrm>
                <a:off x="5879696" y="5144621"/>
                <a:ext cx="12090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g2e1acc23bdd_0_85"/>
              <p:cNvSpPr txBox="1"/>
              <p:nvPr/>
            </p:nvSpPr>
            <p:spPr>
              <a:xfrm>
                <a:off x="5879697" y="5197122"/>
                <a:ext cx="11427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67%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g2e1acc23bdd_0_85"/>
              <p:cNvSpPr/>
              <p:nvPr/>
            </p:nvSpPr>
            <p:spPr>
              <a:xfrm>
                <a:off x="5329133" y="4677815"/>
                <a:ext cx="879000" cy="879300"/>
              </a:xfrm>
              <a:prstGeom prst="ellipse">
                <a:avLst/>
              </a:prstGeom>
              <a:solidFill>
                <a:srgbClr val="FFE2BA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g2e1acc23bdd_0_85"/>
              <p:cNvSpPr/>
              <p:nvPr/>
            </p:nvSpPr>
            <p:spPr>
              <a:xfrm>
                <a:off x="6415838" y="4197016"/>
                <a:ext cx="1336500" cy="508200"/>
              </a:xfrm>
              <a:prstGeom prst="roundRect">
                <a:avLst>
                  <a:gd name="adj" fmla="val 16667"/>
                </a:avLst>
              </a:prstGeom>
              <a:solidFill>
                <a:srgbClr val="4372C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g2e1acc23bdd_0_85"/>
              <p:cNvSpPr txBox="1"/>
              <p:nvPr/>
            </p:nvSpPr>
            <p:spPr>
              <a:xfrm>
                <a:off x="6440643" y="4221853"/>
                <a:ext cx="13365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71%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g2e1acc23bdd_0_85"/>
              <p:cNvSpPr/>
              <p:nvPr/>
            </p:nvSpPr>
            <p:spPr>
              <a:xfrm>
                <a:off x="5890091" y="3703257"/>
                <a:ext cx="879000" cy="879300"/>
              </a:xfrm>
              <a:prstGeom prst="ellipse">
                <a:avLst/>
              </a:prstGeom>
              <a:solidFill>
                <a:srgbClr val="BFC8E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g2e1acc23bdd_0_85"/>
              <p:cNvSpPr/>
              <p:nvPr/>
            </p:nvSpPr>
            <p:spPr>
              <a:xfrm>
                <a:off x="6816179" y="3165430"/>
                <a:ext cx="13365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g2e1acc23bdd_0_85"/>
              <p:cNvSpPr txBox="1"/>
              <p:nvPr/>
            </p:nvSpPr>
            <p:spPr>
              <a:xfrm>
                <a:off x="6841004" y="3190268"/>
                <a:ext cx="13365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74%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g2e1acc23bdd_0_85"/>
              <p:cNvSpPr/>
              <p:nvPr/>
            </p:nvSpPr>
            <p:spPr>
              <a:xfrm>
                <a:off x="6290437" y="2670948"/>
                <a:ext cx="879000" cy="879300"/>
              </a:xfrm>
              <a:prstGeom prst="ellipse">
                <a:avLst/>
              </a:prstGeom>
              <a:solidFill>
                <a:srgbClr val="C7DBB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g2e1acc23bdd_0_85"/>
              <p:cNvSpPr/>
              <p:nvPr/>
            </p:nvSpPr>
            <p:spPr>
              <a:xfrm>
                <a:off x="7044050" y="2140346"/>
                <a:ext cx="13365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g2e1acc23bdd_0_85"/>
              <p:cNvSpPr txBox="1"/>
              <p:nvPr/>
            </p:nvSpPr>
            <p:spPr>
              <a:xfrm>
                <a:off x="7068856" y="2165148"/>
                <a:ext cx="13365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77%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g2e1acc23bdd_0_85"/>
              <p:cNvSpPr/>
              <p:nvPr/>
            </p:nvSpPr>
            <p:spPr>
              <a:xfrm>
                <a:off x="6518301" y="1645857"/>
                <a:ext cx="879000" cy="879300"/>
              </a:xfrm>
              <a:prstGeom prst="ellipse">
                <a:avLst/>
              </a:prstGeom>
              <a:solidFill>
                <a:srgbClr val="F5CBBC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g2e1acc23bdd_0_85"/>
              <p:cNvSpPr/>
              <p:nvPr/>
            </p:nvSpPr>
            <p:spPr>
              <a:xfrm>
                <a:off x="7168259" y="1152075"/>
                <a:ext cx="14235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g2e1acc23bdd_0_85"/>
              <p:cNvSpPr txBox="1"/>
              <p:nvPr/>
            </p:nvSpPr>
            <p:spPr>
              <a:xfrm>
                <a:off x="7193086" y="1176877"/>
                <a:ext cx="14859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80%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g2e1acc23bdd_0_85"/>
              <p:cNvSpPr/>
              <p:nvPr/>
            </p:nvSpPr>
            <p:spPr>
              <a:xfrm>
                <a:off x="6642519" y="657583"/>
                <a:ext cx="879000" cy="87930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4" name="Google Shape;204;g2e1acc23bdd_0_85"/>
            <p:cNvSpPr txBox="1"/>
            <p:nvPr/>
          </p:nvSpPr>
          <p:spPr>
            <a:xfrm>
              <a:off x="1092942" y="6444949"/>
              <a:ext cx="778200" cy="41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g2e1acc23bdd_0_85"/>
            <p:cNvSpPr txBox="1"/>
            <p:nvPr/>
          </p:nvSpPr>
          <p:spPr>
            <a:xfrm>
              <a:off x="2832780" y="5816188"/>
              <a:ext cx="870000" cy="41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g2e1acc23bdd_0_85"/>
            <p:cNvSpPr txBox="1"/>
            <p:nvPr/>
          </p:nvSpPr>
          <p:spPr>
            <a:xfrm>
              <a:off x="4320239" y="3961648"/>
              <a:ext cx="778200" cy="41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2027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g2e1acc23bdd_0_85"/>
            <p:cNvSpPr txBox="1"/>
            <p:nvPr/>
          </p:nvSpPr>
          <p:spPr>
            <a:xfrm>
              <a:off x="4720584" y="2936923"/>
              <a:ext cx="778200" cy="41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2028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g2e1acc23bdd_0_85"/>
            <p:cNvSpPr txBox="1"/>
            <p:nvPr/>
          </p:nvSpPr>
          <p:spPr>
            <a:xfrm>
              <a:off x="4948448" y="1845765"/>
              <a:ext cx="778200" cy="41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2029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g2e1acc23bdd_0_85"/>
            <p:cNvSpPr txBox="1"/>
            <p:nvPr/>
          </p:nvSpPr>
          <p:spPr>
            <a:xfrm>
              <a:off x="5117009" y="772732"/>
              <a:ext cx="778200" cy="41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2030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g2e1acc23bdd_0_85"/>
            <p:cNvSpPr txBox="1"/>
            <p:nvPr/>
          </p:nvSpPr>
          <p:spPr>
            <a:xfrm>
              <a:off x="3694178" y="4980234"/>
              <a:ext cx="908400" cy="41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2026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143;g2e1acc23bdd_1_831">
            <a:extLst>
              <a:ext uri="{FF2B5EF4-FFF2-40B4-BE49-F238E27FC236}">
                <a16:creationId xmlns:a16="http://schemas.microsoft.com/office/drawing/2014/main" id="{8F202C38-1184-C527-FE9E-9A6AE94D2711}"/>
              </a:ext>
            </a:extLst>
          </p:cNvPr>
          <p:cNvSpPr/>
          <p:nvPr/>
        </p:nvSpPr>
        <p:spPr>
          <a:xfrm>
            <a:off x="319875" y="1131798"/>
            <a:ext cx="6475269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Meta do Território Nacional 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225;p8">
            <a:extLst>
              <a:ext uri="{FF2B5EF4-FFF2-40B4-BE49-F238E27FC236}">
                <a16:creationId xmlns:a16="http://schemas.microsoft.com/office/drawing/2014/main" id="{8E4DE597-48EC-5DEE-5BDA-ED79C470AE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;p8">
            <a:extLst>
              <a:ext uri="{FF2B5EF4-FFF2-40B4-BE49-F238E27FC236}">
                <a16:creationId xmlns:a16="http://schemas.microsoft.com/office/drawing/2014/main" id="{F05086F3-D5B7-2E22-3687-44BB088198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7;p8">
            <a:extLst>
              <a:ext uri="{FF2B5EF4-FFF2-40B4-BE49-F238E27FC236}">
                <a16:creationId xmlns:a16="http://schemas.microsoft.com/office/drawing/2014/main" id="{E49902E3-A205-A291-BA0B-FFFB71D9ABA6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g2e1acc23bdd_1_723"/>
          <p:cNvGrpSpPr/>
          <p:nvPr/>
        </p:nvGrpSpPr>
        <p:grpSpPr>
          <a:xfrm>
            <a:off x="261925" y="1973426"/>
            <a:ext cx="7313809" cy="3298721"/>
            <a:chOff x="256596" y="2561910"/>
            <a:chExt cx="6234600" cy="2854800"/>
          </a:xfrm>
        </p:grpSpPr>
        <p:sp>
          <p:nvSpPr>
            <p:cNvPr id="218" name="Google Shape;218;g2e1acc23bdd_1_723"/>
            <p:cNvSpPr/>
            <p:nvPr/>
          </p:nvSpPr>
          <p:spPr>
            <a:xfrm>
              <a:off x="256596" y="2561910"/>
              <a:ext cx="6234600" cy="2854800"/>
            </a:xfrm>
            <a:prstGeom prst="rightArrow">
              <a:avLst>
                <a:gd name="adj1" fmla="val 50000"/>
                <a:gd name="adj2" fmla="val 49252"/>
              </a:avLst>
            </a:prstGeom>
            <a:solidFill>
              <a:srgbClr val="E0E0E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219;g2e1acc23bdd_1_723"/>
            <p:cNvSpPr txBox="1"/>
            <p:nvPr/>
          </p:nvSpPr>
          <p:spPr>
            <a:xfrm>
              <a:off x="425316" y="3429509"/>
              <a:ext cx="5155200" cy="11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O MEC e INEP, seguindo o padrão nacional de </a:t>
              </a:r>
              <a:r>
                <a:rPr kumimoji="0" lang="pt-BR" sz="21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743 pontos na escala do Saeb</a:t>
              </a:r>
              <a:r>
                <a:rPr kumimoji="0" lang="pt-BR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e a meta final de 2030, estabeleceu </a:t>
              </a:r>
              <a:r>
                <a:rPr kumimoji="0" lang="pt-BR" sz="1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metas estaduais </a:t>
              </a:r>
              <a:r>
                <a:rPr kumimoji="0" lang="pt-BR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progressivas para alfabetização da criança ao fim do 2º ano do ensino fundamental.</a:t>
              </a: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0" name="Google Shape;220;g2e1acc23bdd_1_723"/>
          <p:cNvSpPr/>
          <p:nvPr/>
        </p:nvSpPr>
        <p:spPr>
          <a:xfrm>
            <a:off x="219715" y="1255007"/>
            <a:ext cx="8808206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Meta do Território Estadual do Maranhão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grpSp>
        <p:nvGrpSpPr>
          <p:cNvPr id="222" name="Google Shape;222;g2e1acc23bdd_1_723"/>
          <p:cNvGrpSpPr/>
          <p:nvPr/>
        </p:nvGrpSpPr>
        <p:grpSpPr>
          <a:xfrm>
            <a:off x="6328463" y="1323125"/>
            <a:ext cx="5777945" cy="5386703"/>
            <a:chOff x="1042548" y="4393"/>
            <a:chExt cx="6016186" cy="7210150"/>
          </a:xfrm>
        </p:grpSpPr>
        <p:sp>
          <p:nvSpPr>
            <p:cNvPr id="223" name="Google Shape;223;g2e1acc23bdd_1_723"/>
            <p:cNvSpPr txBox="1"/>
            <p:nvPr/>
          </p:nvSpPr>
          <p:spPr>
            <a:xfrm>
              <a:off x="1092942" y="6444949"/>
              <a:ext cx="7782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g2e1acc23bdd_1_723"/>
            <p:cNvSpPr txBox="1"/>
            <p:nvPr/>
          </p:nvSpPr>
          <p:spPr>
            <a:xfrm>
              <a:off x="2832780" y="5816188"/>
              <a:ext cx="8700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g2e1acc23bdd_1_723"/>
            <p:cNvSpPr txBox="1"/>
            <p:nvPr/>
          </p:nvSpPr>
          <p:spPr>
            <a:xfrm>
              <a:off x="4320239" y="3961648"/>
              <a:ext cx="7782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2027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g2e1acc23bdd_1_723"/>
            <p:cNvSpPr txBox="1"/>
            <p:nvPr/>
          </p:nvSpPr>
          <p:spPr>
            <a:xfrm>
              <a:off x="4720584" y="2936923"/>
              <a:ext cx="7782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2028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g2e1acc23bdd_1_723"/>
            <p:cNvSpPr txBox="1"/>
            <p:nvPr/>
          </p:nvSpPr>
          <p:spPr>
            <a:xfrm>
              <a:off x="4948448" y="1845765"/>
              <a:ext cx="7782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2029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g2e1acc23bdd_1_723"/>
            <p:cNvSpPr txBox="1"/>
            <p:nvPr/>
          </p:nvSpPr>
          <p:spPr>
            <a:xfrm>
              <a:off x="5117009" y="772732"/>
              <a:ext cx="7782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2030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g2e1acc23bdd_1_723"/>
            <p:cNvSpPr txBox="1"/>
            <p:nvPr/>
          </p:nvSpPr>
          <p:spPr>
            <a:xfrm>
              <a:off x="3694178" y="4980234"/>
              <a:ext cx="9084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2026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0" name="Google Shape;230;g2e1acc23bdd_1_723"/>
            <p:cNvGrpSpPr/>
            <p:nvPr/>
          </p:nvGrpSpPr>
          <p:grpSpPr>
            <a:xfrm>
              <a:off x="1042548" y="4393"/>
              <a:ext cx="6016186" cy="7210150"/>
              <a:chOff x="2662800" y="4393"/>
              <a:chExt cx="6016186" cy="7210150"/>
            </a:xfrm>
          </p:grpSpPr>
          <p:sp>
            <p:nvSpPr>
              <p:cNvPr id="231" name="Google Shape;231;g2e1acc23bdd_1_723"/>
              <p:cNvSpPr/>
              <p:nvPr/>
            </p:nvSpPr>
            <p:spPr>
              <a:xfrm>
                <a:off x="4366247" y="6299315"/>
                <a:ext cx="87900" cy="87900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g2e1acc23bdd_1_723"/>
              <p:cNvSpPr/>
              <p:nvPr/>
            </p:nvSpPr>
            <p:spPr>
              <a:xfrm>
                <a:off x="4196139" y="6375836"/>
                <a:ext cx="87900" cy="879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g2e1acc23bdd_1_723"/>
              <p:cNvSpPr/>
              <p:nvPr/>
            </p:nvSpPr>
            <p:spPr>
              <a:xfrm>
                <a:off x="4023659" y="6441528"/>
                <a:ext cx="87900" cy="879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g2e1acc23bdd_1_723"/>
              <p:cNvSpPr/>
              <p:nvPr/>
            </p:nvSpPr>
            <p:spPr>
              <a:xfrm>
                <a:off x="3849595" y="6496392"/>
                <a:ext cx="87900" cy="87900"/>
              </a:xfrm>
              <a:prstGeom prst="ellipse">
                <a:avLst/>
              </a:prstGeom>
              <a:solidFill>
                <a:srgbClr val="4372C3"/>
              </a:solidFill>
              <a:ln w="9525" cap="flat" cmpd="sng">
                <a:solidFill>
                  <a:srgbClr val="4372C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g2e1acc23bdd_1_723"/>
              <p:cNvSpPr/>
              <p:nvPr/>
            </p:nvSpPr>
            <p:spPr>
              <a:xfrm>
                <a:off x="3673950" y="6540428"/>
                <a:ext cx="87900" cy="87900"/>
              </a:xfrm>
              <a:prstGeom prst="ellipse">
                <a:avLst/>
              </a:pr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g2e1acc23bdd_1_723"/>
              <p:cNvSpPr/>
              <p:nvPr/>
            </p:nvSpPr>
            <p:spPr>
              <a:xfrm>
                <a:off x="5429615" y="5514615"/>
                <a:ext cx="87900" cy="87900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g2e1acc23bdd_1_723"/>
              <p:cNvSpPr/>
              <p:nvPr/>
            </p:nvSpPr>
            <p:spPr>
              <a:xfrm>
                <a:off x="5283244" y="5658272"/>
                <a:ext cx="87900" cy="879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g2e1acc23bdd_1_723"/>
              <p:cNvSpPr/>
              <p:nvPr/>
            </p:nvSpPr>
            <p:spPr>
              <a:xfrm>
                <a:off x="6104506" y="4627407"/>
                <a:ext cx="87900" cy="879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g2e1acc23bdd_1_723"/>
              <p:cNvSpPr/>
              <p:nvPr/>
            </p:nvSpPr>
            <p:spPr>
              <a:xfrm>
                <a:off x="6587136" y="3621085"/>
                <a:ext cx="87900" cy="87900"/>
              </a:xfrm>
              <a:prstGeom prst="ellipse">
                <a:avLst/>
              </a:prstGeom>
              <a:solidFill>
                <a:srgbClr val="4372C3"/>
              </a:solidFill>
              <a:ln w="9525" cap="flat" cmpd="sng">
                <a:solidFill>
                  <a:srgbClr val="4372C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g2e1acc23bdd_1_723"/>
              <p:cNvSpPr/>
              <p:nvPr/>
            </p:nvSpPr>
            <p:spPr>
              <a:xfrm>
                <a:off x="6885417" y="2577948"/>
                <a:ext cx="87900" cy="87900"/>
              </a:xfrm>
              <a:prstGeom prst="ellipse">
                <a:avLst/>
              </a:pr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g2e1acc23bdd_1_723"/>
              <p:cNvSpPr/>
              <p:nvPr/>
            </p:nvSpPr>
            <p:spPr>
              <a:xfrm>
                <a:off x="7022294" y="1549970"/>
                <a:ext cx="87900" cy="87900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g2e1acc23bdd_1_723"/>
              <p:cNvSpPr/>
              <p:nvPr/>
            </p:nvSpPr>
            <p:spPr>
              <a:xfrm>
                <a:off x="6818165" y="205802"/>
                <a:ext cx="87900" cy="879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g2e1acc23bdd_1_723"/>
              <p:cNvSpPr/>
              <p:nvPr/>
            </p:nvSpPr>
            <p:spPr>
              <a:xfrm>
                <a:off x="6950295" y="104736"/>
                <a:ext cx="87900" cy="879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g2e1acc23bdd_1_723"/>
              <p:cNvSpPr/>
              <p:nvPr/>
            </p:nvSpPr>
            <p:spPr>
              <a:xfrm>
                <a:off x="7082425" y="4393"/>
                <a:ext cx="87900" cy="87900"/>
              </a:xfrm>
              <a:prstGeom prst="ellipse">
                <a:avLst/>
              </a:prstGeom>
              <a:solidFill>
                <a:srgbClr val="4372C3"/>
              </a:solidFill>
              <a:ln w="9525" cap="flat" cmpd="sng">
                <a:solidFill>
                  <a:srgbClr val="4372C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g2e1acc23bdd_1_723"/>
              <p:cNvSpPr/>
              <p:nvPr/>
            </p:nvSpPr>
            <p:spPr>
              <a:xfrm>
                <a:off x="7213763" y="104736"/>
                <a:ext cx="87900" cy="87900"/>
              </a:xfrm>
              <a:prstGeom prst="ellipse">
                <a:avLst/>
              </a:pr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g2e1acc23bdd_1_723"/>
              <p:cNvSpPr/>
              <p:nvPr/>
            </p:nvSpPr>
            <p:spPr>
              <a:xfrm>
                <a:off x="7345893" y="205802"/>
                <a:ext cx="87900" cy="87900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g2e1acc23bdd_1_723"/>
              <p:cNvSpPr/>
              <p:nvPr/>
            </p:nvSpPr>
            <p:spPr>
              <a:xfrm>
                <a:off x="7082425" y="216630"/>
                <a:ext cx="87900" cy="87900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g2e1acc23bdd_1_723"/>
              <p:cNvSpPr/>
              <p:nvPr/>
            </p:nvSpPr>
            <p:spPr>
              <a:xfrm>
                <a:off x="7082425" y="429589"/>
                <a:ext cx="87900" cy="879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g2e1acc23bdd_1_723"/>
              <p:cNvSpPr/>
              <p:nvPr/>
            </p:nvSpPr>
            <p:spPr>
              <a:xfrm>
                <a:off x="3188560" y="6706343"/>
                <a:ext cx="13365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g2e1acc23bdd_1_723"/>
              <p:cNvSpPr txBox="1"/>
              <p:nvPr/>
            </p:nvSpPr>
            <p:spPr>
              <a:xfrm>
                <a:off x="3213365" y="6731145"/>
                <a:ext cx="12090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60%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g2e1acc23bdd_1_723"/>
              <p:cNvSpPr/>
              <p:nvPr/>
            </p:nvSpPr>
            <p:spPr>
              <a:xfrm>
                <a:off x="2662800" y="6211841"/>
                <a:ext cx="879000" cy="879300"/>
              </a:xfrm>
              <a:prstGeom prst="ellipse">
                <a:avLst/>
              </a:prstGeom>
              <a:solidFill>
                <a:srgbClr val="F5CBBC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g2e1acc23bdd_1_723"/>
              <p:cNvSpPr/>
              <p:nvPr/>
            </p:nvSpPr>
            <p:spPr>
              <a:xfrm>
                <a:off x="4974286" y="6057354"/>
                <a:ext cx="12090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g2e1acc23bdd_1_723"/>
              <p:cNvSpPr txBox="1"/>
              <p:nvPr/>
            </p:nvSpPr>
            <p:spPr>
              <a:xfrm>
                <a:off x="4999092" y="6082156"/>
                <a:ext cx="12090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64%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g2e1acc23bdd_1_723"/>
              <p:cNvSpPr/>
              <p:nvPr/>
            </p:nvSpPr>
            <p:spPr>
              <a:xfrm>
                <a:off x="4448531" y="5562858"/>
                <a:ext cx="879000" cy="87930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g2e1acc23bdd_1_723"/>
              <p:cNvSpPr/>
              <p:nvPr/>
            </p:nvSpPr>
            <p:spPr>
              <a:xfrm>
                <a:off x="5879696" y="5144621"/>
                <a:ext cx="12090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g2e1acc23bdd_1_723"/>
              <p:cNvSpPr/>
              <p:nvPr/>
            </p:nvSpPr>
            <p:spPr>
              <a:xfrm>
                <a:off x="5329133" y="4677815"/>
                <a:ext cx="879000" cy="879300"/>
              </a:xfrm>
              <a:prstGeom prst="ellipse">
                <a:avLst/>
              </a:prstGeom>
              <a:solidFill>
                <a:srgbClr val="FFE2BA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g2e1acc23bdd_1_723"/>
              <p:cNvSpPr/>
              <p:nvPr/>
            </p:nvSpPr>
            <p:spPr>
              <a:xfrm>
                <a:off x="6415838" y="4197016"/>
                <a:ext cx="1336500" cy="508200"/>
              </a:xfrm>
              <a:prstGeom prst="roundRect">
                <a:avLst>
                  <a:gd name="adj" fmla="val 16667"/>
                </a:avLst>
              </a:prstGeom>
              <a:solidFill>
                <a:srgbClr val="4372C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g2e1acc23bdd_1_723"/>
              <p:cNvSpPr txBox="1"/>
              <p:nvPr/>
            </p:nvSpPr>
            <p:spPr>
              <a:xfrm>
                <a:off x="6440643" y="4221853"/>
                <a:ext cx="13365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71%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g2e1acc23bdd_1_723"/>
              <p:cNvSpPr/>
              <p:nvPr/>
            </p:nvSpPr>
            <p:spPr>
              <a:xfrm>
                <a:off x="5890091" y="3703257"/>
                <a:ext cx="879000" cy="879300"/>
              </a:xfrm>
              <a:prstGeom prst="ellipse">
                <a:avLst/>
              </a:prstGeom>
              <a:solidFill>
                <a:srgbClr val="BFC8E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g2e1acc23bdd_1_723"/>
              <p:cNvSpPr/>
              <p:nvPr/>
            </p:nvSpPr>
            <p:spPr>
              <a:xfrm>
                <a:off x="6816179" y="3165430"/>
                <a:ext cx="13365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g2e1acc23bdd_1_723"/>
              <p:cNvSpPr txBox="1"/>
              <p:nvPr/>
            </p:nvSpPr>
            <p:spPr>
              <a:xfrm>
                <a:off x="6841004" y="3190268"/>
                <a:ext cx="13365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74%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g2e1acc23bdd_1_723"/>
              <p:cNvSpPr/>
              <p:nvPr/>
            </p:nvSpPr>
            <p:spPr>
              <a:xfrm>
                <a:off x="6290437" y="2670948"/>
                <a:ext cx="879000" cy="879300"/>
              </a:xfrm>
              <a:prstGeom prst="ellipse">
                <a:avLst/>
              </a:prstGeom>
              <a:solidFill>
                <a:srgbClr val="C7DBB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g2e1acc23bdd_1_723"/>
              <p:cNvSpPr/>
              <p:nvPr/>
            </p:nvSpPr>
            <p:spPr>
              <a:xfrm>
                <a:off x="7044050" y="2140346"/>
                <a:ext cx="13365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g2e1acc23bdd_1_723"/>
              <p:cNvSpPr txBox="1"/>
              <p:nvPr/>
            </p:nvSpPr>
            <p:spPr>
              <a:xfrm>
                <a:off x="7068856" y="2165148"/>
                <a:ext cx="13365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77%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g2e1acc23bdd_1_723"/>
              <p:cNvSpPr/>
              <p:nvPr/>
            </p:nvSpPr>
            <p:spPr>
              <a:xfrm>
                <a:off x="6518301" y="1645857"/>
                <a:ext cx="879000" cy="879300"/>
              </a:xfrm>
              <a:prstGeom prst="ellipse">
                <a:avLst/>
              </a:prstGeom>
              <a:solidFill>
                <a:srgbClr val="F5CBBC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g2e1acc23bdd_1_723"/>
              <p:cNvSpPr/>
              <p:nvPr/>
            </p:nvSpPr>
            <p:spPr>
              <a:xfrm>
                <a:off x="7168259" y="1152075"/>
                <a:ext cx="1423500" cy="5082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g2e1acc23bdd_1_723"/>
              <p:cNvSpPr txBox="1"/>
              <p:nvPr/>
            </p:nvSpPr>
            <p:spPr>
              <a:xfrm>
                <a:off x="7193086" y="1176877"/>
                <a:ext cx="14859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80%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g2e1acc23bdd_1_723"/>
              <p:cNvSpPr/>
              <p:nvPr/>
            </p:nvSpPr>
            <p:spPr>
              <a:xfrm>
                <a:off x="6642519" y="657583"/>
                <a:ext cx="879000" cy="87930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g2e1acc23bdd_1_723"/>
              <p:cNvSpPr txBox="1"/>
              <p:nvPr/>
            </p:nvSpPr>
            <p:spPr>
              <a:xfrm>
                <a:off x="5879697" y="5197122"/>
                <a:ext cx="1142700" cy="45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01250" tIns="83800" rIns="83800" bIns="838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8</a:t>
                </a:r>
                <a:r>
                  <a:rPr kumimoji="0" lang="pt-BR" sz="1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%</a:t>
                </a:r>
                <a:endParaRPr kumimoji="0" sz="1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0" name="Google Shape;270;g2e1acc23bdd_1_723"/>
          <p:cNvGrpSpPr/>
          <p:nvPr/>
        </p:nvGrpSpPr>
        <p:grpSpPr>
          <a:xfrm>
            <a:off x="6259138" y="2024321"/>
            <a:ext cx="4774289" cy="4448969"/>
            <a:chOff x="1681607" y="840328"/>
            <a:chExt cx="4136449" cy="5908326"/>
          </a:xfrm>
        </p:grpSpPr>
        <p:sp>
          <p:nvSpPr>
            <p:cNvPr id="271" name="Google Shape;271;g2e1acc23bdd_1_723"/>
            <p:cNvSpPr txBox="1"/>
            <p:nvPr/>
          </p:nvSpPr>
          <p:spPr>
            <a:xfrm>
              <a:off x="1681607" y="6360454"/>
              <a:ext cx="778200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g2e1acc23bdd_1_723"/>
            <p:cNvSpPr txBox="1"/>
            <p:nvPr/>
          </p:nvSpPr>
          <p:spPr>
            <a:xfrm>
              <a:off x="3248913" y="5699563"/>
              <a:ext cx="658200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g2e1acc23bdd_1_723"/>
            <p:cNvSpPr txBox="1"/>
            <p:nvPr/>
          </p:nvSpPr>
          <p:spPr>
            <a:xfrm>
              <a:off x="4338802" y="3792690"/>
              <a:ext cx="778200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2027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g2e1acc23bdd_1_723"/>
            <p:cNvSpPr txBox="1"/>
            <p:nvPr/>
          </p:nvSpPr>
          <p:spPr>
            <a:xfrm>
              <a:off x="4720584" y="2819227"/>
              <a:ext cx="778200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2028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g2e1acc23bdd_1_723"/>
            <p:cNvSpPr txBox="1"/>
            <p:nvPr/>
          </p:nvSpPr>
          <p:spPr>
            <a:xfrm>
              <a:off x="4948448" y="1727505"/>
              <a:ext cx="778200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2029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g2e1acc23bdd_1_723"/>
            <p:cNvSpPr txBox="1"/>
            <p:nvPr/>
          </p:nvSpPr>
          <p:spPr>
            <a:xfrm>
              <a:off x="5039856" y="840328"/>
              <a:ext cx="778200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2030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g2e1acc23bdd_1_723"/>
            <p:cNvSpPr txBox="1"/>
            <p:nvPr/>
          </p:nvSpPr>
          <p:spPr>
            <a:xfrm>
              <a:off x="3812182" y="4845042"/>
              <a:ext cx="908400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3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2026</a:t>
              </a:r>
              <a:endParaRPr kumimoji="0" sz="1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8" name="Google Shape;278;g2e1acc23bdd_1_7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875" y="4631700"/>
            <a:ext cx="2306724" cy="2306724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g2e1acc23bdd_1_723"/>
          <p:cNvSpPr/>
          <p:nvPr/>
        </p:nvSpPr>
        <p:spPr>
          <a:xfrm>
            <a:off x="2434600" y="5295013"/>
            <a:ext cx="2127900" cy="980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2e1acc23bdd_1_723"/>
          <p:cNvSpPr txBox="1"/>
          <p:nvPr/>
        </p:nvSpPr>
        <p:spPr>
          <a:xfrm>
            <a:off x="2497599" y="5361598"/>
            <a:ext cx="2306700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Acesse as metas do seu Município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F26B0B77-8165-673E-B190-42F7F375B30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C3F79C6D-A4DF-7A45-7BD7-1E6B667C6DC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12CB178F-9EBF-FD33-F348-A2754608B3D0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 rot="605645">
            <a:off x="4613141" y="1097369"/>
            <a:ext cx="6917326" cy="4047979"/>
            <a:chOff x="720410" y="1147461"/>
            <a:chExt cx="6917326" cy="4047979"/>
          </a:xfrm>
          <a:solidFill>
            <a:srgbClr val="F4ACB6"/>
          </a:solidFill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5DB37BD9-334D-4480-A3CE-09A6A53C1CFA}"/>
                </a:ext>
              </a:extLst>
            </p:cNvPr>
            <p:cNvSpPr>
              <a:spLocks/>
            </p:cNvSpPr>
            <p:nvPr/>
          </p:nvSpPr>
          <p:spPr bwMode="auto">
            <a:xfrm rot="21322132">
              <a:off x="720410" y="1283741"/>
              <a:ext cx="6663696" cy="3837328"/>
            </a:xfrm>
            <a:prstGeom prst="round2DiagRect">
              <a:avLst/>
            </a:prstGeom>
            <a:grpFill/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71B9967F-A3D7-4358-A506-79180AD2A005}"/>
                </a:ext>
              </a:extLst>
            </p:cNvPr>
            <p:cNvSpPr>
              <a:spLocks/>
            </p:cNvSpPr>
            <p:nvPr/>
          </p:nvSpPr>
          <p:spPr bwMode="auto">
            <a:xfrm rot="21328265">
              <a:off x="972310" y="1147461"/>
              <a:ext cx="6665426" cy="4047979"/>
            </a:xfrm>
            <a:prstGeom prst="round2DiagRect">
              <a:avLst/>
            </a:prstGeom>
            <a:grpFill/>
            <a:ln w="57150">
              <a:solidFill>
                <a:schemeClr val="tx1">
                  <a:lumMod val="65000"/>
                  <a:lumOff val="35000"/>
                </a:schemeClr>
              </a:solidFill>
              <a:prstDash val="sysDash"/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5" name="Retângulo 2">
              <a:extLst>
                <a:ext uri="{FF2B5EF4-FFF2-40B4-BE49-F238E27FC236}">
                  <a16:creationId xmlns:a16="http://schemas.microsoft.com/office/drawing/2014/main" id="{556B4518-B41B-446E-877D-7E5DEB537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95312">
              <a:off x="1156926" y="2129770"/>
              <a:ext cx="5790662" cy="2145268"/>
            </a:xfrm>
            <a:prstGeom prst="round2Diag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Aprofundando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o tema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0402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1290FBC-04F8-90FB-A9E3-337B0AFF4EAB}"/>
              </a:ext>
            </a:extLst>
          </p:cNvPr>
          <p:cNvSpPr txBox="1"/>
          <p:nvPr/>
        </p:nvSpPr>
        <p:spPr>
          <a:xfrm>
            <a:off x="466948" y="6390001"/>
            <a:ext cx="9578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5"/>
              </a:rPr>
              <a:t>https://youtube.com/clip/UgkxKvey2szcyU4RPOSQJ2Ua-0Bq5mtaony-?si=GkF00BNtnUSiExYh</a:t>
            </a:r>
            <a:r>
              <a:rPr lang="pt-BR" dirty="0"/>
              <a:t> </a:t>
            </a:r>
          </a:p>
        </p:txBody>
      </p:sp>
      <p:pic>
        <p:nvPicPr>
          <p:cNvPr id="3" name="Ninguém Pega Essa Bandeira Há 17 anos - Capitão América Primeiro Vingador (2011)">
            <a:hlinkClick r:id="" action="ppaction://media"/>
            <a:extLst>
              <a:ext uri="{FF2B5EF4-FFF2-40B4-BE49-F238E27FC236}">
                <a16:creationId xmlns:a16="http://schemas.microsoft.com/office/drawing/2014/main" id="{9B1F6B26-FC58-D967-34EE-20A93DF6C0E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7744" end="93892.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6948" y="98667"/>
            <a:ext cx="11217359" cy="630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8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3">
            <a:extLst>
              <a:ext uri="{FF2B5EF4-FFF2-40B4-BE49-F238E27FC236}">
                <a16:creationId xmlns:a16="http://schemas.microsoft.com/office/drawing/2014/main" id="{9A363B27-408B-53BD-3874-F81E8EEA93D5}"/>
              </a:ext>
            </a:extLst>
          </p:cNvPr>
          <p:cNvSpPr/>
          <p:nvPr/>
        </p:nvSpPr>
        <p:spPr>
          <a:xfrm>
            <a:off x="729045" y="2435675"/>
            <a:ext cx="3224156" cy="2591111"/>
          </a:xfrm>
          <a:custGeom>
            <a:avLst/>
            <a:gdLst/>
            <a:ahLst/>
            <a:cxnLst/>
            <a:rect l="l" t="t" r="r" b="b"/>
            <a:pathLst>
              <a:path w="4836234" h="3886667">
                <a:moveTo>
                  <a:pt x="0" y="0"/>
                </a:moveTo>
                <a:lnTo>
                  <a:pt x="4836234" y="0"/>
                </a:lnTo>
                <a:lnTo>
                  <a:pt x="4836234" y="3886667"/>
                </a:lnTo>
                <a:lnTo>
                  <a:pt x="0" y="388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062569" y="2431654"/>
            <a:ext cx="3224156" cy="2591111"/>
          </a:xfrm>
          <a:custGeom>
            <a:avLst/>
            <a:gdLst/>
            <a:ahLst/>
            <a:cxnLst/>
            <a:rect l="l" t="t" r="r" b="b"/>
            <a:pathLst>
              <a:path w="4836234" h="3886667">
                <a:moveTo>
                  <a:pt x="0" y="0"/>
                </a:moveTo>
                <a:lnTo>
                  <a:pt x="4836234" y="0"/>
                </a:lnTo>
                <a:lnTo>
                  <a:pt x="4836234" y="3886667"/>
                </a:lnTo>
                <a:lnTo>
                  <a:pt x="0" y="388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2608434" y="910284"/>
            <a:ext cx="2842641" cy="1500831"/>
            <a:chOff x="0" y="0"/>
            <a:chExt cx="1286676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91813" cy="812800"/>
            </a:xfrm>
            <a:custGeom>
              <a:avLst/>
              <a:gdLst/>
              <a:ahLst/>
              <a:cxnLst/>
              <a:rect l="l" t="t" r="r" b="b"/>
              <a:pathLst>
                <a:path w="1191813" h="812800">
                  <a:moveTo>
                    <a:pt x="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191813" y="203200"/>
                  </a:lnTo>
                  <a:lnTo>
                    <a:pt x="1191813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96463" y="98627"/>
              <a:ext cx="1090213" cy="5111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667"/>
                </a:lnSpc>
                <a:spcBef>
                  <a:spcPct val="0"/>
                </a:spcBef>
              </a:pPr>
              <a:r>
                <a:rPr lang="en-US" sz="2500" b="1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Processos</a:t>
              </a:r>
              <a:endParaRPr lang="en-US" sz="2500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425238" y="947119"/>
            <a:ext cx="2559281" cy="1427163"/>
            <a:chOff x="0" y="0"/>
            <a:chExt cx="1224353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24353" cy="812800"/>
            </a:xfrm>
            <a:custGeom>
              <a:avLst/>
              <a:gdLst/>
              <a:ahLst/>
              <a:cxnLst/>
              <a:rect l="l" t="t" r="r" b="b"/>
              <a:pathLst>
                <a:path w="1224353" h="812800">
                  <a:moveTo>
                    <a:pt x="1224353" y="406400"/>
                  </a:moveTo>
                  <a:lnTo>
                    <a:pt x="817953" y="0"/>
                  </a:lnTo>
                  <a:lnTo>
                    <a:pt x="817953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817953" y="609600"/>
                  </a:lnTo>
                  <a:lnTo>
                    <a:pt x="817953" y="812800"/>
                  </a:lnTo>
                  <a:lnTo>
                    <a:pt x="1224353" y="406400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98425"/>
              <a:ext cx="1122753" cy="5111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667"/>
                </a:lnSpc>
                <a:spcBef>
                  <a:spcPct val="0"/>
                </a:spcBef>
              </a:pPr>
              <a:r>
                <a:rPr lang="en-US" sz="2500" b="1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Resultados</a:t>
              </a:r>
              <a:endParaRPr lang="en-US" sz="2500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5455922" y="1073589"/>
            <a:ext cx="755647" cy="1179717"/>
          </a:xfrm>
          <a:custGeom>
            <a:avLst/>
            <a:gdLst/>
            <a:ahLst/>
            <a:cxnLst/>
            <a:rect l="l" t="t" r="r" b="b"/>
            <a:pathLst>
              <a:path w="1309255" h="2057400">
                <a:moveTo>
                  <a:pt x="0" y="0"/>
                </a:moveTo>
                <a:lnTo>
                  <a:pt x="1309254" y="0"/>
                </a:lnTo>
                <a:lnTo>
                  <a:pt x="130925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4703400" y="2913731"/>
            <a:ext cx="1495350" cy="1781889"/>
          </a:xfrm>
          <a:custGeom>
            <a:avLst/>
            <a:gdLst/>
            <a:ahLst/>
            <a:cxnLst/>
            <a:rect l="l" t="t" r="r" b="b"/>
            <a:pathLst>
              <a:path w="2669855" h="3168967">
                <a:moveTo>
                  <a:pt x="0" y="0"/>
                </a:moveTo>
                <a:lnTo>
                  <a:pt x="2669855" y="0"/>
                </a:lnTo>
                <a:lnTo>
                  <a:pt x="2669855" y="3168968"/>
                </a:lnTo>
                <a:lnTo>
                  <a:pt x="0" y="31689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2" name="TextBox 12"/>
          <p:cNvSpPr txBox="1"/>
          <p:nvPr/>
        </p:nvSpPr>
        <p:spPr>
          <a:xfrm>
            <a:off x="468293" y="3043312"/>
            <a:ext cx="3357495" cy="121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3466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Foco na </a:t>
            </a:r>
            <a:r>
              <a:rPr lang="en-US" sz="3466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Aprendizagem</a:t>
            </a:r>
            <a:endParaRPr lang="en-US" sz="3466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711722" y="3039291"/>
            <a:ext cx="3357495" cy="121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3466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Foco </a:t>
            </a:r>
            <a:r>
              <a:rPr lang="en-US" sz="3466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</a:t>
            </a:r>
            <a:r>
              <a:rPr lang="en-US" sz="3466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466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Resultados</a:t>
            </a:r>
            <a:endParaRPr lang="en-US" sz="3466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70787" y="5101473"/>
            <a:ext cx="4294079" cy="1194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Práticas de gestão e pedagógicas com foco na alfabetização e recomposição das aprendizagens.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47050" y="5093080"/>
            <a:ext cx="4560405" cy="1613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Melhoria continua para alcançar as metas. Escolha de indicadores capazes de delinear os caminhos ou mudanças de direção.</a:t>
            </a:r>
          </a:p>
        </p:txBody>
      </p:sp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8ECA1BC7-9544-3786-61FB-C2F2477862E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26;p8">
            <a:extLst>
              <a:ext uri="{FF2B5EF4-FFF2-40B4-BE49-F238E27FC236}">
                <a16:creationId xmlns:a16="http://schemas.microsoft.com/office/drawing/2014/main" id="{1ACFEF9C-964B-58B5-B5B6-73E42ADABBE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227;p8">
            <a:extLst>
              <a:ext uri="{FF2B5EF4-FFF2-40B4-BE49-F238E27FC236}">
                <a16:creationId xmlns:a16="http://schemas.microsoft.com/office/drawing/2014/main" id="{94B7048C-AD09-34B8-F523-BD59A1368620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19" name="Google Shape;220;g2e1acc23bdd_1_723">
            <a:extLst>
              <a:ext uri="{FF2B5EF4-FFF2-40B4-BE49-F238E27FC236}">
                <a16:creationId xmlns:a16="http://schemas.microsoft.com/office/drawing/2014/main" id="{40A23FEE-C21F-EFA2-48B0-F73994035E18}"/>
              </a:ext>
            </a:extLst>
          </p:cNvPr>
          <p:cNvSpPr/>
          <p:nvPr/>
        </p:nvSpPr>
        <p:spPr>
          <a:xfrm>
            <a:off x="176313" y="379495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F5C1C21-E142-6BD2-28B4-BAC449F19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57" b="10135"/>
          <a:stretch/>
        </p:blipFill>
        <p:spPr>
          <a:xfrm>
            <a:off x="726831" y="1350048"/>
            <a:ext cx="11289623" cy="4754667"/>
          </a:xfrm>
          <a:prstGeom prst="rect">
            <a:avLst/>
          </a:prstGeom>
        </p:spPr>
      </p:pic>
      <p:pic>
        <p:nvPicPr>
          <p:cNvPr id="6" name="Google Shape;225;p8">
            <a:extLst>
              <a:ext uri="{FF2B5EF4-FFF2-40B4-BE49-F238E27FC236}">
                <a16:creationId xmlns:a16="http://schemas.microsoft.com/office/drawing/2014/main" id="{FCBA65E7-8AC5-D76C-DFCD-C3B63C64A8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6;p8">
            <a:extLst>
              <a:ext uri="{FF2B5EF4-FFF2-40B4-BE49-F238E27FC236}">
                <a16:creationId xmlns:a16="http://schemas.microsoft.com/office/drawing/2014/main" id="{203DBFA2-0167-B12E-6634-792CF4477BE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27;p8">
            <a:extLst>
              <a:ext uri="{FF2B5EF4-FFF2-40B4-BE49-F238E27FC236}">
                <a16:creationId xmlns:a16="http://schemas.microsoft.com/office/drawing/2014/main" id="{6014FC46-5476-F00F-4ACB-02BFA23F858C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546788A-01B9-BE2D-357A-560866129F09}"/>
              </a:ext>
            </a:extLst>
          </p:cNvPr>
          <p:cNvSpPr txBox="1"/>
          <p:nvPr/>
        </p:nvSpPr>
        <p:spPr>
          <a:xfrm>
            <a:off x="5918110" y="618355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https://encurtador.com.br/QZJxu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70F6A08-4934-5173-4FAF-014E223FF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7828882-C95D-379B-F2B0-080E6B1623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0" t="41509" r="45110" b="41537"/>
          <a:stretch/>
        </p:blipFill>
        <p:spPr bwMode="auto">
          <a:xfrm>
            <a:off x="92764" y="4744028"/>
            <a:ext cx="2085864" cy="20858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Google Shape;279;g2e1acc23bdd_1_723">
            <a:extLst>
              <a:ext uri="{FF2B5EF4-FFF2-40B4-BE49-F238E27FC236}">
                <a16:creationId xmlns:a16="http://schemas.microsoft.com/office/drawing/2014/main" id="{EBB790AA-4DF2-6A4C-C1BB-2E7A777E34FE}"/>
              </a:ext>
            </a:extLst>
          </p:cNvPr>
          <p:cNvSpPr/>
          <p:nvPr/>
        </p:nvSpPr>
        <p:spPr>
          <a:xfrm>
            <a:off x="2812695" y="6063106"/>
            <a:ext cx="2800491" cy="6921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80;g2e1acc23bdd_1_723">
            <a:extLst>
              <a:ext uri="{FF2B5EF4-FFF2-40B4-BE49-F238E27FC236}">
                <a16:creationId xmlns:a16="http://schemas.microsoft.com/office/drawing/2014/main" id="{AA17DC16-9D79-3657-C246-851D15F453BC}"/>
              </a:ext>
            </a:extLst>
          </p:cNvPr>
          <p:cNvSpPr txBox="1"/>
          <p:nvPr/>
        </p:nvSpPr>
        <p:spPr>
          <a:xfrm>
            <a:off x="2917762" y="5885302"/>
            <a:ext cx="2590355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Acesse </a:t>
            </a:r>
            <a:r>
              <a:rPr lang="pt-BR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os resultados</a:t>
            </a:r>
            <a:r>
              <a:rPr kumimoji="0" lang="pt-B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do seu Município.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341;p16">
            <a:extLst>
              <a:ext uri="{FF2B5EF4-FFF2-40B4-BE49-F238E27FC236}">
                <a16:creationId xmlns:a16="http://schemas.microsoft.com/office/drawing/2014/main" id="{86BE7046-B664-93D5-4500-686C89EAAF82}"/>
              </a:ext>
            </a:extLst>
          </p:cNvPr>
          <p:cNvSpPr/>
          <p:nvPr/>
        </p:nvSpPr>
        <p:spPr>
          <a:xfrm rot="10800000">
            <a:off x="2063612" y="6133942"/>
            <a:ext cx="644013" cy="55048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20;g2e1acc23bdd_1_723">
            <a:extLst>
              <a:ext uri="{FF2B5EF4-FFF2-40B4-BE49-F238E27FC236}">
                <a16:creationId xmlns:a16="http://schemas.microsoft.com/office/drawing/2014/main" id="{F1F21BEF-4354-6B72-B662-ACA855987E4C}"/>
              </a:ext>
            </a:extLst>
          </p:cNvPr>
          <p:cNvSpPr/>
          <p:nvPr/>
        </p:nvSpPr>
        <p:spPr>
          <a:xfrm>
            <a:off x="176313" y="302736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4146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>
            <a:spLocks noGrp="1"/>
          </p:cNvSpPr>
          <p:nvPr>
            <p:ph type="title"/>
          </p:nvPr>
        </p:nvSpPr>
        <p:spPr>
          <a:xfrm>
            <a:off x="16408" y="87035"/>
            <a:ext cx="1206629" cy="6770965"/>
          </a:xfrm>
          <a:solidFill>
            <a:schemeClr val="accent6">
              <a:lumMod val="20000"/>
              <a:lumOff val="80000"/>
            </a:schemeClr>
          </a:solidFill>
        </p:spPr>
        <p:txBody>
          <a:bodyPr vert="vert270" anchor="b">
            <a:normAutofit fontScale="90000"/>
          </a:bodyPr>
          <a:lstStyle/>
          <a:p>
            <a:pPr algn="ctr"/>
            <a:r>
              <a:rPr lang="pt-BR" b="1" dirty="0"/>
              <a:t>Característica de leitura dos estudantes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44907" b="3913"/>
          <a:stretch/>
        </p:blipFill>
        <p:spPr>
          <a:xfrm>
            <a:off x="6754403" y="0"/>
            <a:ext cx="5342984" cy="677096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085850" y="87035"/>
            <a:ext cx="5668553" cy="67709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Conheça as informações gerais relativas ao desempenho dos estudantes que participaram da avaliação, observando a distribuição por perfil de leitor. Para cada perfil de leitor, está disponível o quantitativo total e o percentual de estudantes.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-leitor: 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estudante não dispõe de condições para realizar uma leitura oral e, quando o faz, isso exige muito esforço.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Nível 1: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estudante não realizou a leitura OU disse letras, sílabas ou palavras que não constavam no item.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Nível 2: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estudante nomeou letras isoladas das palavras constantes no item, ou seja, identificou letras.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Nível 3: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estudante silabou ao realizar a leitura das palavras constantes no item.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Nível 4: 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estudante leu até 10 palavras e 5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pseudopalavras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constantes no item.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Iniciante: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estudante leu corretamente, no tempo de 60 segundos, 11 ou mais palavras e 6 ou mais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pseudopalavras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ainda que consiga ler fragmentos do texto, não chega a ler mais de 65 palavras com pelo menos 90% de precisão.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Fluente: 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estudante leu corretamente, no tempo de 60 segundos, mais de 65 palavras com precisão igual ou superior a 90%, considerando-se o texto narrativo do teste.</a:t>
            </a:r>
          </a:p>
        </p:txBody>
      </p:sp>
    </p:spTree>
    <p:extLst>
      <p:ext uri="{BB962C8B-B14F-4D97-AF65-F5344CB8AC3E}">
        <p14:creationId xmlns:p14="http://schemas.microsoft.com/office/powerpoint/2010/main" val="2200592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367406" y="994296"/>
            <a:ext cx="3705336" cy="667377"/>
          </a:xfrm>
        </p:spPr>
        <p:txBody>
          <a:bodyPr anchor="b">
            <a:normAutofit fontScale="90000"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PERI-MIRIM</a:t>
            </a:r>
          </a:p>
        </p:txBody>
      </p:sp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C4A52517-AA28-2B4C-F99B-E0FF8739DB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44CD0951-CC0F-6C1A-4ED4-8F749670DF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B8DE18D6-A779-D3F3-0EE7-D2EBA561E681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7" name="Google Shape;220;g2e1acc23bdd_1_723">
            <a:extLst>
              <a:ext uri="{FF2B5EF4-FFF2-40B4-BE49-F238E27FC236}">
                <a16:creationId xmlns:a16="http://schemas.microsoft.com/office/drawing/2014/main" id="{581B97E2-FC91-C254-CFCD-DDB6826DB233}"/>
              </a:ext>
            </a:extLst>
          </p:cNvPr>
          <p:cNvSpPr/>
          <p:nvPr/>
        </p:nvSpPr>
        <p:spPr>
          <a:xfrm>
            <a:off x="176313" y="222546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875B20F-1CEF-7032-BFF7-D69DF52AF95A}"/>
              </a:ext>
            </a:extLst>
          </p:cNvPr>
          <p:cNvSpPr txBox="1"/>
          <p:nvPr/>
        </p:nvSpPr>
        <p:spPr>
          <a:xfrm>
            <a:off x="72111" y="1206770"/>
            <a:ext cx="39226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i="0" u="none" strike="noStrike" cap="none" dirty="0">
                <a:solidFill>
                  <a:srgbClr val="FF000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Fluência Leitora </a:t>
            </a:r>
            <a:r>
              <a:rPr lang="pt-BR" sz="2000" b="1" i="0" u="none" strike="noStrike" cap="none" dirty="0">
                <a:solidFill>
                  <a:srgbClr val="00000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– </a:t>
            </a:r>
            <a:r>
              <a:rPr lang="pt-BR" sz="2000" b="1" i="0" u="none" strike="noStrike" cap="none" dirty="0">
                <a:solidFill>
                  <a:srgbClr val="FF000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2º Ano</a:t>
            </a:r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18" name="Google Shape;352;p17">
            <a:extLst>
              <a:ext uri="{FF2B5EF4-FFF2-40B4-BE49-F238E27FC236}">
                <a16:creationId xmlns:a16="http://schemas.microsoft.com/office/drawing/2014/main" id="{3A650F2E-8CB5-F656-6E9F-E298B684FDE0}"/>
              </a:ext>
            </a:extLst>
          </p:cNvPr>
          <p:cNvSpPr txBox="1"/>
          <p:nvPr/>
        </p:nvSpPr>
        <p:spPr>
          <a:xfrm rot="16200000">
            <a:off x="-1538431" y="4098080"/>
            <a:ext cx="416811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Fonte: 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Painel de Resultados da Fluência Leitora, Pag. 14, dispon</a:t>
            </a:r>
            <a:r>
              <a:rPr lang="pt-BR" sz="14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í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 em: </a:t>
            </a:r>
            <a:r>
              <a:rPr lang="pt-BR" sz="14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https://encurtador.com.br/RqDSV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CC51892-75C8-4DAB-9000-8C29B575F5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" t="9223" r="5486" b="23871"/>
          <a:stretch/>
        </p:blipFill>
        <p:spPr>
          <a:xfrm>
            <a:off x="1252243" y="2221052"/>
            <a:ext cx="10763443" cy="364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52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C4A52517-AA28-2B4C-F99B-E0FF8739DB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44CD0951-CC0F-6C1A-4ED4-8F749670DF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B8DE18D6-A779-D3F3-0EE7-D2EBA561E681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7" name="Google Shape;220;g2e1acc23bdd_1_723">
            <a:extLst>
              <a:ext uri="{FF2B5EF4-FFF2-40B4-BE49-F238E27FC236}">
                <a16:creationId xmlns:a16="http://schemas.microsoft.com/office/drawing/2014/main" id="{581B97E2-FC91-C254-CFCD-DDB6826DB233}"/>
              </a:ext>
            </a:extLst>
          </p:cNvPr>
          <p:cNvSpPr/>
          <p:nvPr/>
        </p:nvSpPr>
        <p:spPr>
          <a:xfrm>
            <a:off x="176313" y="222546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875B20F-1CEF-7032-BFF7-D69DF52AF95A}"/>
              </a:ext>
            </a:extLst>
          </p:cNvPr>
          <p:cNvSpPr txBox="1"/>
          <p:nvPr/>
        </p:nvSpPr>
        <p:spPr>
          <a:xfrm>
            <a:off x="72111" y="1206770"/>
            <a:ext cx="39226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i="0" u="none" strike="noStrike" cap="none" dirty="0">
                <a:solidFill>
                  <a:srgbClr val="FF000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Fluência Leitora </a:t>
            </a:r>
            <a:r>
              <a:rPr lang="pt-BR" sz="2000" b="1" i="0" u="none" strike="noStrike" cap="none" dirty="0">
                <a:solidFill>
                  <a:srgbClr val="00000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– </a:t>
            </a:r>
            <a:r>
              <a:rPr lang="pt-BR" sz="2000" b="1" i="0" u="none" strike="noStrike" cap="none" dirty="0">
                <a:solidFill>
                  <a:srgbClr val="FF000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2º Ano</a:t>
            </a:r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18" name="Google Shape;352;p17">
            <a:extLst>
              <a:ext uri="{FF2B5EF4-FFF2-40B4-BE49-F238E27FC236}">
                <a16:creationId xmlns:a16="http://schemas.microsoft.com/office/drawing/2014/main" id="{3A650F2E-8CB5-F656-6E9F-E298B684FDE0}"/>
              </a:ext>
            </a:extLst>
          </p:cNvPr>
          <p:cNvSpPr txBox="1"/>
          <p:nvPr/>
        </p:nvSpPr>
        <p:spPr>
          <a:xfrm rot="16200000">
            <a:off x="-1538431" y="4098080"/>
            <a:ext cx="416811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Fonte: 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Painel de Resultados da Fluência Leitora, Pag. 16 dispon</a:t>
            </a:r>
            <a:r>
              <a:rPr lang="pt-BR" sz="14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í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 em: </a:t>
            </a:r>
            <a:r>
              <a:rPr lang="pt-BR" sz="14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https://encurtador.com.br/RqDSV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6" name="Título 4">
            <a:extLst>
              <a:ext uri="{FF2B5EF4-FFF2-40B4-BE49-F238E27FC236}">
                <a16:creationId xmlns:a16="http://schemas.microsoft.com/office/drawing/2014/main" id="{4BEBF2A5-43FE-D542-AE6C-3C7FB09539F3}"/>
              </a:ext>
            </a:extLst>
          </p:cNvPr>
          <p:cNvSpPr txBox="1">
            <a:spLocks/>
          </p:cNvSpPr>
          <p:nvPr/>
        </p:nvSpPr>
        <p:spPr>
          <a:xfrm>
            <a:off x="4367406" y="1052917"/>
            <a:ext cx="3705336" cy="6673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highlight>
                  <a:srgbClr val="FFFF00"/>
                </a:highlight>
              </a:rPr>
              <a:t>PERI-MIRIM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475328D-20ED-7886-3F48-E20233720C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" t="9704" r="51580" b="25117"/>
          <a:stretch/>
        </p:blipFill>
        <p:spPr>
          <a:xfrm>
            <a:off x="3144982" y="2006404"/>
            <a:ext cx="6580909" cy="449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41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2B8899-520C-E929-6028-DC84E695FB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26" t="13921" r="12295" b="13177"/>
          <a:stretch/>
        </p:blipFill>
        <p:spPr>
          <a:xfrm>
            <a:off x="1926370" y="1464826"/>
            <a:ext cx="8587408" cy="4638719"/>
          </a:xfrm>
          <a:prstGeom prst="rect">
            <a:avLst/>
          </a:prstGeom>
        </p:spPr>
      </p:pic>
      <p:pic>
        <p:nvPicPr>
          <p:cNvPr id="6" name="Google Shape;225;p8">
            <a:extLst>
              <a:ext uri="{FF2B5EF4-FFF2-40B4-BE49-F238E27FC236}">
                <a16:creationId xmlns:a16="http://schemas.microsoft.com/office/drawing/2014/main" id="{FCBA65E7-8AC5-D76C-DFCD-C3B63C64A8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6;p8">
            <a:extLst>
              <a:ext uri="{FF2B5EF4-FFF2-40B4-BE49-F238E27FC236}">
                <a16:creationId xmlns:a16="http://schemas.microsoft.com/office/drawing/2014/main" id="{203DBFA2-0167-B12E-6634-792CF4477BE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27;p8">
            <a:extLst>
              <a:ext uri="{FF2B5EF4-FFF2-40B4-BE49-F238E27FC236}">
                <a16:creationId xmlns:a16="http://schemas.microsoft.com/office/drawing/2014/main" id="{6014FC46-5476-F00F-4ACB-02BFA23F858C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546788A-01B9-BE2D-357A-560866129F09}"/>
              </a:ext>
            </a:extLst>
          </p:cNvPr>
          <p:cNvSpPr txBox="1"/>
          <p:nvPr/>
        </p:nvSpPr>
        <p:spPr>
          <a:xfrm>
            <a:off x="5918110" y="6183557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</a:t>
            </a:r>
            <a:r>
              <a:rPr lang="pt-BR" dirty="0">
                <a:hlinkClick r:id="rId6"/>
              </a:rPr>
              <a:t>https://encurtador.com.br/QZJxu</a:t>
            </a:r>
            <a:endParaRPr lang="pt-BR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r>
              <a:rPr lang="pt-BR" sz="1800" b="0" i="0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70F6A08-4934-5173-4FAF-014E223FF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7" name="Google Shape;279;g2e1acc23bdd_1_723">
            <a:extLst>
              <a:ext uri="{FF2B5EF4-FFF2-40B4-BE49-F238E27FC236}">
                <a16:creationId xmlns:a16="http://schemas.microsoft.com/office/drawing/2014/main" id="{EBB790AA-4DF2-6A4C-C1BB-2E7A777E34FE}"/>
              </a:ext>
            </a:extLst>
          </p:cNvPr>
          <p:cNvSpPr/>
          <p:nvPr/>
        </p:nvSpPr>
        <p:spPr>
          <a:xfrm>
            <a:off x="2812695" y="6063106"/>
            <a:ext cx="2800491" cy="6921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80;g2e1acc23bdd_1_723">
            <a:extLst>
              <a:ext uri="{FF2B5EF4-FFF2-40B4-BE49-F238E27FC236}">
                <a16:creationId xmlns:a16="http://schemas.microsoft.com/office/drawing/2014/main" id="{AA17DC16-9D79-3657-C246-851D15F453BC}"/>
              </a:ext>
            </a:extLst>
          </p:cNvPr>
          <p:cNvSpPr txBox="1"/>
          <p:nvPr/>
        </p:nvSpPr>
        <p:spPr>
          <a:xfrm>
            <a:off x="2917762" y="5885302"/>
            <a:ext cx="2590355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Acesse </a:t>
            </a:r>
            <a:r>
              <a:rPr lang="pt-BR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os resultados</a:t>
            </a:r>
            <a:r>
              <a:rPr kumimoji="0" lang="pt-B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do seu Município.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341;p16">
            <a:extLst>
              <a:ext uri="{FF2B5EF4-FFF2-40B4-BE49-F238E27FC236}">
                <a16:creationId xmlns:a16="http://schemas.microsoft.com/office/drawing/2014/main" id="{86BE7046-B664-93D5-4500-686C89EAAF82}"/>
              </a:ext>
            </a:extLst>
          </p:cNvPr>
          <p:cNvSpPr/>
          <p:nvPr/>
        </p:nvSpPr>
        <p:spPr>
          <a:xfrm rot="10800000">
            <a:off x="2063612" y="6133942"/>
            <a:ext cx="644013" cy="55048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20;g2e1acc23bdd_1_723">
            <a:extLst>
              <a:ext uri="{FF2B5EF4-FFF2-40B4-BE49-F238E27FC236}">
                <a16:creationId xmlns:a16="http://schemas.microsoft.com/office/drawing/2014/main" id="{F1F21BEF-4354-6B72-B662-ACA855987E4C}"/>
              </a:ext>
            </a:extLst>
          </p:cNvPr>
          <p:cNvSpPr/>
          <p:nvPr/>
        </p:nvSpPr>
        <p:spPr>
          <a:xfrm>
            <a:off x="176313" y="302736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4" name="Google Shape;340;p16">
            <a:extLst>
              <a:ext uri="{FF2B5EF4-FFF2-40B4-BE49-F238E27FC236}">
                <a16:creationId xmlns:a16="http://schemas.microsoft.com/office/drawing/2014/main" id="{054E1C22-C677-42B0-D30A-73A56002700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156" y="4973938"/>
            <a:ext cx="1839921" cy="182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4226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660387" y="1215268"/>
            <a:ext cx="8464826" cy="595111"/>
          </a:xfrm>
        </p:spPr>
        <p:txBody>
          <a:bodyPr anchor="b">
            <a:normAutofit/>
          </a:bodyPr>
          <a:lstStyle/>
          <a:p>
            <a:r>
              <a:rPr lang="pt-BR" sz="3000" b="1" dirty="0">
                <a:solidFill>
                  <a:srgbClr val="0070C0"/>
                </a:solidFill>
                <a:latin typeface="Arial Black" panose="020B0A04020102020204" pitchFamily="34" charset="0"/>
              </a:rPr>
              <a:t>Padrão de Desempenho dos Estudantes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3FAADF5-5E86-01D7-7190-9EEA28F6EF3C}"/>
              </a:ext>
            </a:extLst>
          </p:cNvPr>
          <p:cNvGrpSpPr/>
          <p:nvPr/>
        </p:nvGrpSpPr>
        <p:grpSpPr>
          <a:xfrm>
            <a:off x="3704859" y="2003028"/>
            <a:ext cx="4375883" cy="4375883"/>
            <a:chOff x="3908059" y="1592751"/>
            <a:chExt cx="4375883" cy="4375883"/>
          </a:xfrm>
        </p:grpSpPr>
        <p:graphicFrame>
          <p:nvGraphicFramePr>
            <p:cNvPr id="4" name="Chart 2243">
              <a:extLst>
                <a:ext uri="{FF2B5EF4-FFF2-40B4-BE49-F238E27FC236}">
                  <a16:creationId xmlns:a16="http://schemas.microsoft.com/office/drawing/2014/main" id="{69889D8E-EE4B-05A3-92DE-641C2B25FCF3}"/>
                </a:ext>
              </a:extLst>
            </p:cNvPr>
            <p:cNvGraphicFramePr/>
            <p:nvPr/>
          </p:nvGraphicFramePr>
          <p:xfrm>
            <a:off x="3908059" y="1592751"/>
            <a:ext cx="4375883" cy="43758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 useBgFill="1">
          <p:nvSpPr>
            <p:cNvPr id="6" name="Shape 2244">
              <a:extLst>
                <a:ext uri="{FF2B5EF4-FFF2-40B4-BE49-F238E27FC236}">
                  <a16:creationId xmlns:a16="http://schemas.microsoft.com/office/drawing/2014/main" id="{B8E63AA0-0EDB-92AB-CD23-DD09E7E725DF}"/>
                </a:ext>
              </a:extLst>
            </p:cNvPr>
            <p:cNvSpPr/>
            <p:nvPr/>
          </p:nvSpPr>
          <p:spPr>
            <a:xfrm>
              <a:off x="4978084" y="2662776"/>
              <a:ext cx="2235834" cy="2235834"/>
            </a:xfrm>
            <a:prstGeom prst="ellipse">
              <a:avLst/>
            </a:prstGeom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C3BD5106-0C4B-A0CE-AEC2-F4B683F89AA1}"/>
                </a:ext>
              </a:extLst>
            </p:cNvPr>
            <p:cNvSpPr txBox="1"/>
            <p:nvPr/>
          </p:nvSpPr>
          <p:spPr>
            <a:xfrm>
              <a:off x="4761732" y="3224628"/>
              <a:ext cx="265259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Padrão de Desempenho</a:t>
              </a:r>
            </a:p>
          </p:txBody>
        </p:sp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A8C45B5D-ACBD-39D0-DE6B-556EB0B7A5A7}"/>
                </a:ext>
              </a:extLst>
            </p:cNvPr>
            <p:cNvSpPr txBox="1"/>
            <p:nvPr/>
          </p:nvSpPr>
          <p:spPr>
            <a:xfrm rot="18900000">
              <a:off x="4340732" y="2493498"/>
              <a:ext cx="1274708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oppins" pitchFamily="2" charset="77"/>
                  <a:ea typeface="League Spartan" charset="0"/>
                  <a:cs typeface="Poppins" pitchFamily="2" charset="77"/>
                </a:rPr>
                <a:t>Avançado</a:t>
              </a:r>
            </a:p>
          </p:txBody>
        </p: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id="{17A84E7D-DE0C-5EB7-2035-FADF0CFB74D8}"/>
                </a:ext>
              </a:extLst>
            </p:cNvPr>
            <p:cNvSpPr txBox="1"/>
            <p:nvPr/>
          </p:nvSpPr>
          <p:spPr>
            <a:xfrm rot="2700000">
              <a:off x="6218767" y="2493498"/>
              <a:ext cx="1988045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oppins" pitchFamily="2" charset="77"/>
                  <a:ea typeface="League Spartan" charset="0"/>
                  <a:cs typeface="Poppins" pitchFamily="2" charset="77"/>
                </a:rPr>
                <a:t>Abaixo do Básico</a:t>
              </a: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62477810-D549-F70F-2998-306999AB0D14}"/>
                </a:ext>
              </a:extLst>
            </p:cNvPr>
            <p:cNvSpPr txBox="1"/>
            <p:nvPr/>
          </p:nvSpPr>
          <p:spPr>
            <a:xfrm rot="2700000">
              <a:off x="4333520" y="4729335"/>
              <a:ext cx="1289135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oppins" pitchFamily="2" charset="77"/>
                  <a:ea typeface="League Spartan" charset="0"/>
                  <a:cs typeface="Poppins" pitchFamily="2" charset="77"/>
                </a:rPr>
                <a:t>Adequado</a:t>
              </a:r>
            </a:p>
          </p:txBody>
        </p:sp>
        <p:sp>
          <p:nvSpPr>
            <p:cNvPr id="16" name="TextBox 20">
              <a:extLst>
                <a:ext uri="{FF2B5EF4-FFF2-40B4-BE49-F238E27FC236}">
                  <a16:creationId xmlns:a16="http://schemas.microsoft.com/office/drawing/2014/main" id="{B653ED16-537F-45D4-D0FD-7EDEEB9D011A}"/>
                </a:ext>
              </a:extLst>
            </p:cNvPr>
            <p:cNvSpPr txBox="1"/>
            <p:nvPr/>
          </p:nvSpPr>
          <p:spPr>
            <a:xfrm rot="18900000">
              <a:off x="6768596" y="4728203"/>
              <a:ext cx="888385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oppins" pitchFamily="2" charset="77"/>
                  <a:ea typeface="League Spartan" charset="0"/>
                  <a:cs typeface="Poppins" pitchFamily="2" charset="77"/>
                </a:rPr>
                <a:t>Básico</a:t>
              </a:r>
            </a:p>
          </p:txBody>
        </p:sp>
      </p:grpSp>
      <p:sp>
        <p:nvSpPr>
          <p:cNvPr id="18" name="Subtitle 2">
            <a:extLst>
              <a:ext uri="{FF2B5EF4-FFF2-40B4-BE49-F238E27FC236}">
                <a16:creationId xmlns:a16="http://schemas.microsoft.com/office/drawing/2014/main" id="{8C5D16B1-BD3D-2E3A-9BF9-A215CCC8C30A}"/>
              </a:ext>
            </a:extLst>
          </p:cNvPr>
          <p:cNvSpPr txBox="1">
            <a:spLocks/>
          </p:cNvSpPr>
          <p:nvPr/>
        </p:nvSpPr>
        <p:spPr>
          <a:xfrm>
            <a:off x="7852468" y="1840198"/>
            <a:ext cx="3960000" cy="2350772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Open Sans Light"/>
              </a:rPr>
              <a:t>Carência de aprendizagem para o desenvolvimento das habilidades e competências mínimas requeridas para a conclusão da etapa de escolaridade em que se encontram. São estudantes que necessitam de ações pedagógicas de recuperação.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D6DCB408-5979-82B0-9801-ABF19FB4AFDD}"/>
              </a:ext>
            </a:extLst>
          </p:cNvPr>
          <p:cNvSpPr txBox="1">
            <a:spLocks/>
          </p:cNvSpPr>
          <p:nvPr/>
        </p:nvSpPr>
        <p:spPr>
          <a:xfrm>
            <a:off x="7887397" y="4418020"/>
            <a:ext cx="3960000" cy="2009589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Open Sans Light"/>
              </a:rPr>
              <a:t>Estudantes não demonstram ter desenvolvido adequadamente as habilidades e competências essenciais para a sua etapa de escolaridade. Demandam atividades de reforço na aprendizagem.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8CF8E61A-BCA7-0C64-1E3E-1C4B6BB36535}"/>
              </a:ext>
            </a:extLst>
          </p:cNvPr>
          <p:cNvSpPr txBox="1">
            <a:spLocks/>
          </p:cNvSpPr>
          <p:nvPr/>
        </p:nvSpPr>
        <p:spPr>
          <a:xfrm>
            <a:off x="269110" y="2102884"/>
            <a:ext cx="3960000" cy="2009589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Open Sans Light"/>
              </a:rPr>
              <a:t>Estudantes com desenvolvimento além do esperado para a sua etapa de escolaridade, os quais precisam de estímulos para continuar avançando no processo de aprendizagem.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3B24148F-C626-3DAF-ED38-24CF1E1A9E6B}"/>
              </a:ext>
            </a:extLst>
          </p:cNvPr>
          <p:cNvSpPr txBox="1">
            <a:spLocks/>
          </p:cNvSpPr>
          <p:nvPr/>
        </p:nvSpPr>
        <p:spPr>
          <a:xfrm>
            <a:off x="221166" y="4579827"/>
            <a:ext cx="3960000" cy="1685974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Open Sans Light"/>
              </a:rPr>
              <a:t>Estudantes que consolidaram o desenvolvimento das habilidades e competências previstas para a etapa de escolaridade. Entretanto, ainda requerem ações para aprofundar a aprendizagem.</a:t>
            </a:r>
          </a:p>
        </p:txBody>
      </p:sp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2109437B-6714-BD93-FF41-79D1528E1E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D08197DC-23B9-C400-A30B-3D2458287D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27;p8">
            <a:extLst>
              <a:ext uri="{FF2B5EF4-FFF2-40B4-BE49-F238E27FC236}">
                <a16:creationId xmlns:a16="http://schemas.microsoft.com/office/drawing/2014/main" id="{240083A6-E4C1-CA38-90BA-E1CC2FEA36DA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8" name="Google Shape;220;g2e1acc23bdd_1_723">
            <a:extLst>
              <a:ext uri="{FF2B5EF4-FFF2-40B4-BE49-F238E27FC236}">
                <a16:creationId xmlns:a16="http://schemas.microsoft.com/office/drawing/2014/main" id="{FED89C3E-7534-8934-4120-B8778B16AEC6}"/>
              </a:ext>
            </a:extLst>
          </p:cNvPr>
          <p:cNvSpPr/>
          <p:nvPr/>
        </p:nvSpPr>
        <p:spPr>
          <a:xfrm>
            <a:off x="176313" y="209427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2873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91392" y="2909526"/>
            <a:ext cx="3170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Desempenho Médio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Língua Portuguesa</a:t>
            </a:r>
          </a:p>
        </p:txBody>
      </p:sp>
      <p:graphicFrame>
        <p:nvGraphicFramePr>
          <p:cNvPr id="19" name="Chart 48">
            <a:extLst>
              <a:ext uri="{FF2B5EF4-FFF2-40B4-BE49-F238E27FC236}">
                <a16:creationId xmlns:a16="http://schemas.microsoft.com/office/drawing/2014/main" id="{91311D9B-FBFC-0A45-A862-CE273CF40980}"/>
              </a:ext>
            </a:extLst>
          </p:cNvPr>
          <p:cNvGraphicFramePr/>
          <p:nvPr/>
        </p:nvGraphicFramePr>
        <p:xfrm>
          <a:off x="1104425" y="6160087"/>
          <a:ext cx="1497885" cy="39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Google Shape;220;g2e1acc23bdd_1_723">
            <a:extLst>
              <a:ext uri="{FF2B5EF4-FFF2-40B4-BE49-F238E27FC236}">
                <a16:creationId xmlns:a16="http://schemas.microsoft.com/office/drawing/2014/main" id="{0CE3092A-AD45-753E-999B-E43B321FF2C4}"/>
              </a:ext>
            </a:extLst>
          </p:cNvPr>
          <p:cNvSpPr/>
          <p:nvPr/>
        </p:nvSpPr>
        <p:spPr>
          <a:xfrm>
            <a:off x="176313" y="222546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081ACB-5BED-D167-6E52-0CCBAB29CCF5}"/>
              </a:ext>
            </a:extLst>
          </p:cNvPr>
          <p:cNvSpPr txBox="1"/>
          <p:nvPr/>
        </p:nvSpPr>
        <p:spPr>
          <a:xfrm>
            <a:off x="41467" y="1234704"/>
            <a:ext cx="48311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Avaliação Somativa 2023</a:t>
            </a:r>
            <a:r>
              <a:rPr lang="pt-BR" sz="2000" i="0" u="none" strike="noStrike" cap="none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 2º Ano</a:t>
            </a:r>
            <a:r>
              <a:rPr lang="pt-BR" sz="2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pt-BR" sz="2000" i="0" u="none" strike="noStrike" cap="none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–Redes Municipais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Google Shape;225;p8">
            <a:extLst>
              <a:ext uri="{FF2B5EF4-FFF2-40B4-BE49-F238E27FC236}">
                <a16:creationId xmlns:a16="http://schemas.microsoft.com/office/drawing/2014/main" id="{9A4C7728-880F-F893-64D1-1100E98B78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6;p8">
            <a:extLst>
              <a:ext uri="{FF2B5EF4-FFF2-40B4-BE49-F238E27FC236}">
                <a16:creationId xmlns:a16="http://schemas.microsoft.com/office/drawing/2014/main" id="{D2318C35-9FC0-E236-B5D7-188AEFA44A9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27;p8">
            <a:extLst>
              <a:ext uri="{FF2B5EF4-FFF2-40B4-BE49-F238E27FC236}">
                <a16:creationId xmlns:a16="http://schemas.microsoft.com/office/drawing/2014/main" id="{05E9F0E5-0602-0F90-D29B-D7DCCFBC710E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21" name="Título 4">
            <a:extLst>
              <a:ext uri="{FF2B5EF4-FFF2-40B4-BE49-F238E27FC236}">
                <a16:creationId xmlns:a16="http://schemas.microsoft.com/office/drawing/2014/main" id="{FF1A7F18-D37F-8707-63FE-AEE3E140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926" y="1234704"/>
            <a:ext cx="3073692" cy="667377"/>
          </a:xfrm>
        </p:spPr>
        <p:txBody>
          <a:bodyPr anchor="b">
            <a:normAutofit fontScale="90000"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PERI-MIRIM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80268E3-8022-3F9E-B1A4-0F42F35EDF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2" t="22169" r="9058" b="20293"/>
          <a:stretch/>
        </p:blipFill>
        <p:spPr>
          <a:xfrm>
            <a:off x="3994754" y="2073895"/>
            <a:ext cx="7059478" cy="2175757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0EC15E82-0685-45D9-4336-A695C0843199}"/>
              </a:ext>
            </a:extLst>
          </p:cNvPr>
          <p:cNvSpPr txBox="1"/>
          <p:nvPr/>
        </p:nvSpPr>
        <p:spPr>
          <a:xfrm>
            <a:off x="176313" y="5527984"/>
            <a:ext cx="3170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Desempenho Médio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</a:t>
            </a:r>
            <a:r>
              <a:rPr lang="pt-BR" sz="2400" b="1" dirty="0">
                <a:solidFill>
                  <a:prstClr val="black"/>
                </a:solidFill>
                <a:latin typeface="Calibri" panose="020F0502020204030204"/>
              </a:rPr>
              <a:t>Matemática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B5C104B-50FE-BE63-7B7A-E32061BDFD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7" t="28015" r="8415" b="15755"/>
          <a:stretch/>
        </p:blipFill>
        <p:spPr>
          <a:xfrm>
            <a:off x="4036319" y="4442079"/>
            <a:ext cx="7059478" cy="2129847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4" name="Zoom de Slide 23">
                <a:extLst>
                  <a:ext uri="{FF2B5EF4-FFF2-40B4-BE49-F238E27FC236}">
                    <a16:creationId xmlns:a16="http://schemas.microsoft.com/office/drawing/2014/main" id="{F32ABE5A-75B8-1F96-338C-75EC21C8303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36050098"/>
                  </p:ext>
                </p:extLst>
              </p:nvPr>
            </p:nvGraphicFramePr>
            <p:xfrm>
              <a:off x="5777345" y="846859"/>
              <a:ext cx="3048000" cy="1714500"/>
            </p:xfrm>
            <a:graphic>
              <a:graphicData uri="http://schemas.microsoft.com/office/powerpoint/2016/slidezoom">
                <pslz:sldZm>
                  <pslz:sldZmObj sldId="4046" cId="1284592782">
                    <pslz:zmPr id="{95046CF9-7455-452D-B827-CE89F4A1D442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4" name="Zoom de Slide 23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F32ABE5A-75B8-1F96-338C-75EC21C830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77345" y="846859"/>
                <a:ext cx="3048000" cy="17145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7050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91392" y="2909526"/>
            <a:ext cx="3170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Desempenho Médio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Língua Portuguesa</a:t>
            </a:r>
          </a:p>
        </p:txBody>
      </p:sp>
      <p:graphicFrame>
        <p:nvGraphicFramePr>
          <p:cNvPr id="19" name="Chart 48">
            <a:extLst>
              <a:ext uri="{FF2B5EF4-FFF2-40B4-BE49-F238E27FC236}">
                <a16:creationId xmlns:a16="http://schemas.microsoft.com/office/drawing/2014/main" id="{91311D9B-FBFC-0A45-A862-CE273CF40980}"/>
              </a:ext>
            </a:extLst>
          </p:cNvPr>
          <p:cNvGraphicFramePr/>
          <p:nvPr/>
        </p:nvGraphicFramePr>
        <p:xfrm>
          <a:off x="1104425" y="6160087"/>
          <a:ext cx="1497885" cy="39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Google Shape;220;g2e1acc23bdd_1_723">
            <a:extLst>
              <a:ext uri="{FF2B5EF4-FFF2-40B4-BE49-F238E27FC236}">
                <a16:creationId xmlns:a16="http://schemas.microsoft.com/office/drawing/2014/main" id="{0CE3092A-AD45-753E-999B-E43B321FF2C4}"/>
              </a:ext>
            </a:extLst>
          </p:cNvPr>
          <p:cNvSpPr/>
          <p:nvPr/>
        </p:nvSpPr>
        <p:spPr>
          <a:xfrm>
            <a:off x="176313" y="222546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081ACB-5BED-D167-6E52-0CCBAB29CCF5}"/>
              </a:ext>
            </a:extLst>
          </p:cNvPr>
          <p:cNvSpPr txBox="1"/>
          <p:nvPr/>
        </p:nvSpPr>
        <p:spPr>
          <a:xfrm>
            <a:off x="41467" y="1234704"/>
            <a:ext cx="48311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Avaliação Somativa 2023</a:t>
            </a:r>
            <a:r>
              <a:rPr lang="pt-BR" sz="2000" i="0" u="none" strike="noStrike" cap="none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 5º Ano</a:t>
            </a:r>
            <a:r>
              <a:rPr lang="pt-BR" sz="2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pt-BR" sz="2000" i="0" u="none" strike="noStrike" cap="none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Redes Municipais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Google Shape;225;p8">
            <a:extLst>
              <a:ext uri="{FF2B5EF4-FFF2-40B4-BE49-F238E27FC236}">
                <a16:creationId xmlns:a16="http://schemas.microsoft.com/office/drawing/2014/main" id="{9A4C7728-880F-F893-64D1-1100E98B78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6;p8">
            <a:extLst>
              <a:ext uri="{FF2B5EF4-FFF2-40B4-BE49-F238E27FC236}">
                <a16:creationId xmlns:a16="http://schemas.microsoft.com/office/drawing/2014/main" id="{D2318C35-9FC0-E236-B5D7-188AEFA44A9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27;p8">
            <a:extLst>
              <a:ext uri="{FF2B5EF4-FFF2-40B4-BE49-F238E27FC236}">
                <a16:creationId xmlns:a16="http://schemas.microsoft.com/office/drawing/2014/main" id="{05E9F0E5-0602-0F90-D29B-D7DCCFBC710E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21" name="Título 4">
            <a:extLst>
              <a:ext uri="{FF2B5EF4-FFF2-40B4-BE49-F238E27FC236}">
                <a16:creationId xmlns:a16="http://schemas.microsoft.com/office/drawing/2014/main" id="{FF1A7F18-D37F-8707-63FE-AEE3E140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925" y="1234704"/>
            <a:ext cx="3087547" cy="667377"/>
          </a:xfrm>
        </p:spPr>
        <p:txBody>
          <a:bodyPr anchor="b">
            <a:normAutofit fontScale="90000"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PERI-MIRIM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80268E3-8022-3F9E-B1A4-0F42F35EDF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t="26521" r="8415" b="15756"/>
          <a:stretch/>
        </p:blipFill>
        <p:spPr>
          <a:xfrm>
            <a:off x="3719369" y="2086773"/>
            <a:ext cx="7059478" cy="2162879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0EC15E82-0685-45D9-4336-A695C0843199}"/>
              </a:ext>
            </a:extLst>
          </p:cNvPr>
          <p:cNvSpPr txBox="1"/>
          <p:nvPr/>
        </p:nvSpPr>
        <p:spPr>
          <a:xfrm>
            <a:off x="176313" y="5527984"/>
            <a:ext cx="3170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Desempenho Médio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</a:t>
            </a:r>
            <a:r>
              <a:rPr lang="pt-BR" sz="2400" b="1" dirty="0">
                <a:solidFill>
                  <a:prstClr val="black"/>
                </a:solidFill>
                <a:latin typeface="Calibri" panose="020F0502020204030204"/>
              </a:rPr>
              <a:t>Matemática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B5C104B-50FE-BE63-7B7A-E32061BDFD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 t="16478" r="9004" b="29442"/>
          <a:stretch/>
        </p:blipFill>
        <p:spPr>
          <a:xfrm>
            <a:off x="3400704" y="4565398"/>
            <a:ext cx="7456283" cy="211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92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91392" y="2909526"/>
            <a:ext cx="3170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Desempenho Médio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Língua Portuguesa</a:t>
            </a:r>
          </a:p>
        </p:txBody>
      </p:sp>
      <p:graphicFrame>
        <p:nvGraphicFramePr>
          <p:cNvPr id="19" name="Chart 48">
            <a:extLst>
              <a:ext uri="{FF2B5EF4-FFF2-40B4-BE49-F238E27FC236}">
                <a16:creationId xmlns:a16="http://schemas.microsoft.com/office/drawing/2014/main" id="{91311D9B-FBFC-0A45-A862-CE273CF40980}"/>
              </a:ext>
            </a:extLst>
          </p:cNvPr>
          <p:cNvGraphicFramePr/>
          <p:nvPr/>
        </p:nvGraphicFramePr>
        <p:xfrm>
          <a:off x="1104425" y="6160087"/>
          <a:ext cx="1497885" cy="39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Google Shape;220;g2e1acc23bdd_1_723">
            <a:extLst>
              <a:ext uri="{FF2B5EF4-FFF2-40B4-BE49-F238E27FC236}">
                <a16:creationId xmlns:a16="http://schemas.microsoft.com/office/drawing/2014/main" id="{0CE3092A-AD45-753E-999B-E43B321FF2C4}"/>
              </a:ext>
            </a:extLst>
          </p:cNvPr>
          <p:cNvSpPr/>
          <p:nvPr/>
        </p:nvSpPr>
        <p:spPr>
          <a:xfrm>
            <a:off x="176313" y="222546"/>
            <a:ext cx="38184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Indicadores de Resultados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081ACB-5BED-D167-6E52-0CCBAB29CCF5}"/>
              </a:ext>
            </a:extLst>
          </p:cNvPr>
          <p:cNvSpPr txBox="1"/>
          <p:nvPr/>
        </p:nvSpPr>
        <p:spPr>
          <a:xfrm>
            <a:off x="41467" y="1234704"/>
            <a:ext cx="48311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Avaliação Somativa 2023</a:t>
            </a:r>
            <a:r>
              <a:rPr lang="pt-BR" sz="2000" i="0" u="none" strike="noStrike" cap="none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 9º Ano</a:t>
            </a:r>
            <a:r>
              <a:rPr lang="pt-BR" sz="2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pt-BR" sz="2000" i="0" u="none" strike="noStrike" cap="none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Redes Municipais</a:t>
            </a:r>
            <a:endParaRPr lang="pt-BR" sz="20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Google Shape;225;p8">
            <a:extLst>
              <a:ext uri="{FF2B5EF4-FFF2-40B4-BE49-F238E27FC236}">
                <a16:creationId xmlns:a16="http://schemas.microsoft.com/office/drawing/2014/main" id="{9A4C7728-880F-F893-64D1-1100E98B78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6;p8">
            <a:extLst>
              <a:ext uri="{FF2B5EF4-FFF2-40B4-BE49-F238E27FC236}">
                <a16:creationId xmlns:a16="http://schemas.microsoft.com/office/drawing/2014/main" id="{D2318C35-9FC0-E236-B5D7-188AEFA44A9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6976" y="220060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27;p8">
            <a:extLst>
              <a:ext uri="{FF2B5EF4-FFF2-40B4-BE49-F238E27FC236}">
                <a16:creationId xmlns:a16="http://schemas.microsoft.com/office/drawing/2014/main" id="{05E9F0E5-0602-0F90-D29B-D7DCCFBC710E}"/>
              </a:ext>
            </a:extLst>
          </p:cNvPr>
          <p:cNvSpPr/>
          <p:nvPr/>
        </p:nvSpPr>
        <p:spPr>
          <a:xfrm>
            <a:off x="7082506" y="209427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21" name="Título 4">
            <a:extLst>
              <a:ext uri="{FF2B5EF4-FFF2-40B4-BE49-F238E27FC236}">
                <a16:creationId xmlns:a16="http://schemas.microsoft.com/office/drawing/2014/main" id="{FF1A7F18-D37F-8707-63FE-AEE3E140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925" y="1234704"/>
            <a:ext cx="3087547" cy="667377"/>
          </a:xfrm>
        </p:spPr>
        <p:txBody>
          <a:bodyPr anchor="b">
            <a:normAutofit fontScale="90000"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PERI-MIRIM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80268E3-8022-3F9E-B1A4-0F42F35EDF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8" t="15958" r="9616" b="23691"/>
          <a:stretch/>
        </p:blipFill>
        <p:spPr>
          <a:xfrm>
            <a:off x="3851569" y="1914702"/>
            <a:ext cx="7523018" cy="24610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0EC15E82-0685-45D9-4336-A695C0843199}"/>
              </a:ext>
            </a:extLst>
          </p:cNvPr>
          <p:cNvSpPr txBox="1"/>
          <p:nvPr/>
        </p:nvSpPr>
        <p:spPr>
          <a:xfrm>
            <a:off x="176313" y="5527984"/>
            <a:ext cx="3170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Desempenho Médio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</a:t>
            </a:r>
            <a:r>
              <a:rPr lang="pt-BR" sz="2400" b="1" dirty="0">
                <a:solidFill>
                  <a:prstClr val="black"/>
                </a:solidFill>
                <a:latin typeface="Calibri" panose="020F0502020204030204"/>
              </a:rPr>
              <a:t>Matemática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B5C104B-50FE-BE63-7B7A-E32061BDFD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t="28903" r="8481" b="9484"/>
          <a:stretch/>
        </p:blipFill>
        <p:spPr>
          <a:xfrm>
            <a:off x="4035747" y="4429548"/>
            <a:ext cx="7338264" cy="239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2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1"/>
          <p:cNvGrpSpPr/>
          <p:nvPr/>
        </p:nvGrpSpPr>
        <p:grpSpPr>
          <a:xfrm rot="20740558">
            <a:off x="952166" y="556489"/>
            <a:ext cx="7188622" cy="4197747"/>
            <a:chOff x="4292895" y="1099697"/>
            <a:chExt cx="7188622" cy="4197747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5DB37BD9-334D-4480-A3CE-09A6A53C1CFA}"/>
                </a:ext>
              </a:extLst>
            </p:cNvPr>
            <p:cNvSpPr>
              <a:spLocks/>
            </p:cNvSpPr>
            <p:nvPr/>
          </p:nvSpPr>
          <p:spPr bwMode="auto">
            <a:xfrm rot="327777">
              <a:off x="4427036" y="1159268"/>
              <a:ext cx="7054481" cy="4138176"/>
            </a:xfrm>
            <a:prstGeom prst="wedgeEllipseCallout">
              <a:avLst/>
            </a:prstGeom>
            <a:solidFill>
              <a:srgbClr val="FEC478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71B9967F-A3D7-4358-A506-79180AD2A005}"/>
                </a:ext>
              </a:extLst>
            </p:cNvPr>
            <p:cNvSpPr>
              <a:spLocks/>
            </p:cNvSpPr>
            <p:nvPr/>
          </p:nvSpPr>
          <p:spPr bwMode="auto">
            <a:xfrm rot="333910">
              <a:off x="4292895" y="1099697"/>
              <a:ext cx="7185821" cy="4139028"/>
            </a:xfrm>
            <a:prstGeom prst="wedgeEllipseCallout">
              <a:avLst/>
            </a:prstGeom>
            <a:noFill/>
            <a:ln w="57150">
              <a:solidFill>
                <a:schemeClr val="tx1">
                  <a:lumMod val="65000"/>
                  <a:lumOff val="35000"/>
                </a:schemeClr>
              </a:solidFill>
              <a:prstDash val="sysDash"/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6" name="Retângulo 2">
              <a:extLst>
                <a:ext uri="{FF2B5EF4-FFF2-40B4-BE49-F238E27FC236}">
                  <a16:creationId xmlns:a16="http://schemas.microsoft.com/office/drawing/2014/main" id="{556B4518-B41B-446E-877D-7E5DEB537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00957">
              <a:off x="5380886" y="2194489"/>
              <a:ext cx="5146779" cy="193899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Ampliando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o diálogo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8363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e1acc23bdd_7_96"/>
          <p:cNvSpPr/>
          <p:nvPr/>
        </p:nvSpPr>
        <p:spPr>
          <a:xfrm>
            <a:off x="148586" y="227526"/>
            <a:ext cx="51714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Monitoramento dos Indicadores de Resultados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494" name="Google Shape;494;g2e1acc23bdd_7_96"/>
          <p:cNvSpPr/>
          <p:nvPr/>
        </p:nvSpPr>
        <p:spPr>
          <a:xfrm>
            <a:off x="4546475" y="2069175"/>
            <a:ext cx="7368000" cy="30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7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 governo federal divulgou </a:t>
            </a:r>
            <a:r>
              <a:rPr kumimoji="0" lang="pt-BR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que 56% das crianças do território nacional alcançaram, em 2023, o nível de alfabetização adequada</a:t>
            </a:r>
            <a:r>
              <a:rPr kumimoji="0" lang="pt-BR" sz="27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segundo os parâmetros de desempenho estabelecidos pelo Inep. </a:t>
            </a:r>
            <a:endParaRPr kumimoji="0" sz="27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Isto é, com a priorização da alfabetização estados e municípios conseguiram recompor as aprendizagens, superando o patamar do registrado antes da pandemia, em 2019.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95" name="Google Shape;495;g2e1acc23bdd_7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2002075"/>
            <a:ext cx="3963025" cy="44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0DC9E03C-996F-B02F-D371-ACB1EA2EA5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7825" y="238159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0D7EED4B-8457-927E-EF16-CBF18419A2B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0047" y="238159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B402A67E-AD78-2183-221A-3E523D48C99F}"/>
              </a:ext>
            </a:extLst>
          </p:cNvPr>
          <p:cNvSpPr/>
          <p:nvPr/>
        </p:nvSpPr>
        <p:spPr>
          <a:xfrm>
            <a:off x="7355577" y="227526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e1acc23bdd_1_848"/>
          <p:cNvSpPr/>
          <p:nvPr/>
        </p:nvSpPr>
        <p:spPr>
          <a:xfrm>
            <a:off x="4824350" y="1815300"/>
            <a:ext cx="6578100" cy="4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19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rede pública do estado do Maranhão, partiu da 23ª posição em 2019 no percentual de crianças alfabetizadas para a </a:t>
            </a:r>
            <a:r>
              <a:rPr kumimoji="0" lang="pt-BR" sz="19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10ª posição em 2023</a:t>
            </a:r>
            <a:r>
              <a:rPr kumimoji="0" lang="pt-BR" sz="19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alcançando </a:t>
            </a:r>
            <a:r>
              <a:rPr kumimoji="0" lang="pt-BR" sz="19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56% de alfabetização</a:t>
            </a:r>
            <a:r>
              <a:rPr kumimoji="0" lang="pt-BR" sz="19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dos estudantes nessa etapa de escolarização.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19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 período de 2019 a 2023 o território maranhense apresentou o maior crescimento do país, correspondente a </a:t>
            </a:r>
            <a:r>
              <a:rPr kumimoji="0" lang="pt-BR" sz="19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22,9%</a:t>
            </a:r>
            <a:r>
              <a:rPr kumimoji="0" lang="pt-BR" sz="19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19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Entre os Estados do Nordeste, o </a:t>
            </a:r>
            <a:r>
              <a:rPr kumimoji="0" lang="pt-BR" sz="19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Maranhão figurou entre os três melhores </a:t>
            </a:r>
            <a:r>
              <a:rPr kumimoji="0" lang="pt-BR" sz="19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desempenhos de alfabetização de crianças, atrás somente do Ceará e Pernambuco.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05" name="Google Shape;505;g2e1acc23bdd_1_8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50" y="1977025"/>
            <a:ext cx="4391265" cy="43854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92;g2e1acc23bdd_7_96">
            <a:extLst>
              <a:ext uri="{FF2B5EF4-FFF2-40B4-BE49-F238E27FC236}">
                <a16:creationId xmlns:a16="http://schemas.microsoft.com/office/drawing/2014/main" id="{828C01EB-5244-E2E2-4C53-E4D04B450DC3}"/>
              </a:ext>
            </a:extLst>
          </p:cNvPr>
          <p:cNvSpPr/>
          <p:nvPr/>
        </p:nvSpPr>
        <p:spPr>
          <a:xfrm>
            <a:off x="148586" y="227526"/>
            <a:ext cx="51714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Monitoramento dos Indicadores de Resultados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3" name="Google Shape;225;p8">
            <a:extLst>
              <a:ext uri="{FF2B5EF4-FFF2-40B4-BE49-F238E27FC236}">
                <a16:creationId xmlns:a16="http://schemas.microsoft.com/office/drawing/2014/main" id="{64B29081-B807-14DA-A77F-E62A5E21CF8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7825" y="238159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;p8">
            <a:extLst>
              <a:ext uri="{FF2B5EF4-FFF2-40B4-BE49-F238E27FC236}">
                <a16:creationId xmlns:a16="http://schemas.microsoft.com/office/drawing/2014/main" id="{7E5EC20D-889A-7800-64B4-8E6D687B47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0047" y="238159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7;p8">
            <a:extLst>
              <a:ext uri="{FF2B5EF4-FFF2-40B4-BE49-F238E27FC236}">
                <a16:creationId xmlns:a16="http://schemas.microsoft.com/office/drawing/2014/main" id="{FCA7EB0E-0A35-8AB2-BD94-5748DBB273FC}"/>
              </a:ext>
            </a:extLst>
          </p:cNvPr>
          <p:cNvSpPr/>
          <p:nvPr/>
        </p:nvSpPr>
        <p:spPr>
          <a:xfrm>
            <a:off x="7355577" y="227526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0"/>
          <p:cNvSpPr txBox="1"/>
          <p:nvPr/>
        </p:nvSpPr>
        <p:spPr>
          <a:xfrm>
            <a:off x="517305" y="2303330"/>
            <a:ext cx="7123036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4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Como uma cidade pode levar  professores a fazer com que todas as crianças leiam até a 2ª série</a:t>
            </a:r>
            <a:r>
              <a:rPr kumimoji="0" lang="pt-BR" sz="4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?</a:t>
            </a:r>
            <a:endParaRPr kumimoji="0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68" name="Google Shape;56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7341" y="2028780"/>
            <a:ext cx="7243830" cy="48292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92;g2e1acc23bdd_7_96">
            <a:extLst>
              <a:ext uri="{FF2B5EF4-FFF2-40B4-BE49-F238E27FC236}">
                <a16:creationId xmlns:a16="http://schemas.microsoft.com/office/drawing/2014/main" id="{24E000E0-3634-3E41-7F5A-E48D34F08D1D}"/>
              </a:ext>
            </a:extLst>
          </p:cNvPr>
          <p:cNvSpPr/>
          <p:nvPr/>
        </p:nvSpPr>
        <p:spPr>
          <a:xfrm>
            <a:off x="517305" y="1380473"/>
            <a:ext cx="11336605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2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Medidas para promover Alfabetização em âmbito local</a:t>
            </a:r>
            <a:endParaRPr kumimoji="0" sz="29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anose="020B0A04020102020204" pitchFamily="34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3" name="Google Shape;225;p8">
            <a:extLst>
              <a:ext uri="{FF2B5EF4-FFF2-40B4-BE49-F238E27FC236}">
                <a16:creationId xmlns:a16="http://schemas.microsoft.com/office/drawing/2014/main" id="{18114FE4-9B7E-1CC1-C4F2-8FA29A9BA8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7825" y="238159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;p8">
            <a:extLst>
              <a:ext uri="{FF2B5EF4-FFF2-40B4-BE49-F238E27FC236}">
                <a16:creationId xmlns:a16="http://schemas.microsoft.com/office/drawing/2014/main" id="{B143368E-B434-E5AC-01CD-60A9EDC14D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0047" y="238159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7;p8">
            <a:extLst>
              <a:ext uri="{FF2B5EF4-FFF2-40B4-BE49-F238E27FC236}">
                <a16:creationId xmlns:a16="http://schemas.microsoft.com/office/drawing/2014/main" id="{955FCFB1-2EB5-62D8-84A2-66D5566E8344}"/>
              </a:ext>
            </a:extLst>
          </p:cNvPr>
          <p:cNvSpPr/>
          <p:nvPr/>
        </p:nvSpPr>
        <p:spPr>
          <a:xfrm>
            <a:off x="7355577" y="227526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2"/>
          <p:cNvSpPr/>
          <p:nvPr/>
        </p:nvSpPr>
        <p:spPr>
          <a:xfrm>
            <a:off x="555223" y="1242472"/>
            <a:ext cx="2174875" cy="1012825"/>
          </a:xfrm>
          <a:custGeom>
            <a:avLst/>
            <a:gdLst/>
            <a:ahLst/>
            <a:cxnLst/>
            <a:rect l="l" t="t" r="r" b="b"/>
            <a:pathLst>
              <a:path w="2174875" h="1012825" extrusionOk="0">
                <a:moveTo>
                  <a:pt x="1087335" y="1012212"/>
                </a:moveTo>
                <a:lnTo>
                  <a:pt x="0" y="809770"/>
                </a:lnTo>
                <a:lnTo>
                  <a:pt x="0" y="0"/>
                </a:lnTo>
                <a:lnTo>
                  <a:pt x="2174670" y="0"/>
                </a:lnTo>
                <a:lnTo>
                  <a:pt x="2174670" y="809770"/>
                </a:lnTo>
                <a:lnTo>
                  <a:pt x="1087335" y="1012212"/>
                </a:lnTo>
                <a:close/>
              </a:path>
            </a:pathLst>
          </a:custGeom>
          <a:solidFill>
            <a:srgbClr val="4985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72"/>
          <p:cNvSpPr txBox="1"/>
          <p:nvPr/>
        </p:nvSpPr>
        <p:spPr>
          <a:xfrm>
            <a:off x="829407" y="1368851"/>
            <a:ext cx="1830707" cy="687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50" rIns="0" bIns="0" anchor="t" anchorCtr="0">
            <a:spAutoFit/>
          </a:bodyPr>
          <a:lstStyle/>
          <a:p>
            <a:pPr marL="34925" marR="5080" lvl="0" indent="-22860" algn="l" defTabSz="914400" rtl="0" eaLnBrk="1" fontAlgn="auto" latinLnBrk="0" hangingPunct="1">
              <a:lnSpc>
                <a:spcPct val="14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DO DIAGNÓSTICO PARA UMA META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72"/>
          <p:cNvSpPr/>
          <p:nvPr/>
        </p:nvSpPr>
        <p:spPr>
          <a:xfrm>
            <a:off x="171849" y="1379247"/>
            <a:ext cx="580390" cy="576580"/>
          </a:xfrm>
          <a:custGeom>
            <a:avLst/>
            <a:gdLst/>
            <a:ahLst/>
            <a:cxnLst/>
            <a:rect l="l" t="t" r="r" b="b"/>
            <a:pathLst>
              <a:path w="580390" h="576580" extrusionOk="0">
                <a:moveTo>
                  <a:pt x="290099" y="575998"/>
                </a:moveTo>
                <a:lnTo>
                  <a:pt x="243043" y="572229"/>
                </a:lnTo>
                <a:lnTo>
                  <a:pt x="198405" y="561316"/>
                </a:lnTo>
                <a:lnTo>
                  <a:pt x="156782" y="543852"/>
                </a:lnTo>
                <a:lnTo>
                  <a:pt x="118770" y="520431"/>
                </a:lnTo>
                <a:lnTo>
                  <a:pt x="84968" y="491645"/>
                </a:lnTo>
                <a:lnTo>
                  <a:pt x="55972" y="458087"/>
                </a:lnTo>
                <a:lnTo>
                  <a:pt x="32380" y="420351"/>
                </a:lnTo>
                <a:lnTo>
                  <a:pt x="14789" y="379029"/>
                </a:lnTo>
                <a:lnTo>
                  <a:pt x="3796" y="334714"/>
                </a:lnTo>
                <a:lnTo>
                  <a:pt x="0" y="287999"/>
                </a:lnTo>
                <a:lnTo>
                  <a:pt x="3796" y="241284"/>
                </a:lnTo>
                <a:lnTo>
                  <a:pt x="14789" y="196969"/>
                </a:lnTo>
                <a:lnTo>
                  <a:pt x="32380" y="155647"/>
                </a:lnTo>
                <a:lnTo>
                  <a:pt x="55972" y="117910"/>
                </a:lnTo>
                <a:lnTo>
                  <a:pt x="84969" y="84352"/>
                </a:lnTo>
                <a:lnTo>
                  <a:pt x="118770" y="55567"/>
                </a:lnTo>
                <a:lnTo>
                  <a:pt x="156782" y="32146"/>
                </a:lnTo>
                <a:lnTo>
                  <a:pt x="198405" y="14682"/>
                </a:lnTo>
                <a:lnTo>
                  <a:pt x="243043" y="3769"/>
                </a:lnTo>
                <a:lnTo>
                  <a:pt x="290099" y="0"/>
                </a:lnTo>
                <a:lnTo>
                  <a:pt x="335755" y="3587"/>
                </a:lnTo>
                <a:lnTo>
                  <a:pt x="379875" y="14137"/>
                </a:lnTo>
                <a:lnTo>
                  <a:pt x="421680" y="31328"/>
                </a:lnTo>
                <a:lnTo>
                  <a:pt x="460392" y="54839"/>
                </a:lnTo>
                <a:lnTo>
                  <a:pt x="495232" y="84353"/>
                </a:lnTo>
                <a:lnTo>
                  <a:pt x="524958" y="118938"/>
                </a:lnTo>
                <a:lnTo>
                  <a:pt x="548641" y="157370"/>
                </a:lnTo>
                <a:lnTo>
                  <a:pt x="565958" y="198873"/>
                </a:lnTo>
                <a:lnTo>
                  <a:pt x="576584" y="242674"/>
                </a:lnTo>
                <a:lnTo>
                  <a:pt x="580198" y="287999"/>
                </a:lnTo>
                <a:lnTo>
                  <a:pt x="576401" y="334714"/>
                </a:lnTo>
                <a:lnTo>
                  <a:pt x="565409" y="379029"/>
                </a:lnTo>
                <a:lnTo>
                  <a:pt x="547818" y="420351"/>
                </a:lnTo>
                <a:lnTo>
                  <a:pt x="524226" y="458087"/>
                </a:lnTo>
                <a:lnTo>
                  <a:pt x="495230" y="491645"/>
                </a:lnTo>
                <a:lnTo>
                  <a:pt x="461428" y="520431"/>
                </a:lnTo>
                <a:lnTo>
                  <a:pt x="423416" y="543852"/>
                </a:lnTo>
                <a:lnTo>
                  <a:pt x="381793" y="561316"/>
                </a:lnTo>
                <a:lnTo>
                  <a:pt x="337154" y="572229"/>
                </a:lnTo>
                <a:lnTo>
                  <a:pt x="290099" y="575998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72"/>
          <p:cNvSpPr txBox="1"/>
          <p:nvPr/>
        </p:nvSpPr>
        <p:spPr>
          <a:xfrm>
            <a:off x="384907" y="1491985"/>
            <a:ext cx="154305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72"/>
          <p:cNvSpPr/>
          <p:nvPr/>
        </p:nvSpPr>
        <p:spPr>
          <a:xfrm>
            <a:off x="555223" y="2450769"/>
            <a:ext cx="2174875" cy="1012825"/>
          </a:xfrm>
          <a:custGeom>
            <a:avLst/>
            <a:gdLst/>
            <a:ahLst/>
            <a:cxnLst/>
            <a:rect l="l" t="t" r="r" b="b"/>
            <a:pathLst>
              <a:path w="2174875" h="1012825" extrusionOk="0">
                <a:moveTo>
                  <a:pt x="1087335" y="1012222"/>
                </a:moveTo>
                <a:lnTo>
                  <a:pt x="0" y="809773"/>
                </a:lnTo>
                <a:lnTo>
                  <a:pt x="0" y="0"/>
                </a:lnTo>
                <a:lnTo>
                  <a:pt x="2174670" y="0"/>
                </a:lnTo>
                <a:lnTo>
                  <a:pt x="2174670" y="809773"/>
                </a:lnTo>
                <a:lnTo>
                  <a:pt x="1087335" y="1012222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72"/>
          <p:cNvSpPr txBox="1"/>
          <p:nvPr/>
        </p:nvSpPr>
        <p:spPr>
          <a:xfrm>
            <a:off x="555223" y="2528355"/>
            <a:ext cx="2150400" cy="70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Estabelecer uma avaliação da aprendizagem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72"/>
          <p:cNvSpPr/>
          <p:nvPr/>
        </p:nvSpPr>
        <p:spPr>
          <a:xfrm>
            <a:off x="555223" y="3659067"/>
            <a:ext cx="2174875" cy="824865"/>
          </a:xfrm>
          <a:custGeom>
            <a:avLst/>
            <a:gdLst/>
            <a:ahLst/>
            <a:cxnLst/>
            <a:rect l="l" t="t" r="r" b="b"/>
            <a:pathLst>
              <a:path w="2174875" h="824864" extrusionOk="0">
                <a:moveTo>
                  <a:pt x="1087335" y="824498"/>
                </a:moveTo>
                <a:lnTo>
                  <a:pt x="0" y="659598"/>
                </a:lnTo>
                <a:lnTo>
                  <a:pt x="0" y="0"/>
                </a:lnTo>
                <a:lnTo>
                  <a:pt x="2174670" y="0"/>
                </a:lnTo>
                <a:lnTo>
                  <a:pt x="2174670" y="659598"/>
                </a:lnTo>
                <a:lnTo>
                  <a:pt x="1087335" y="824498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72"/>
          <p:cNvSpPr txBox="1"/>
          <p:nvPr/>
        </p:nvSpPr>
        <p:spPr>
          <a:xfrm>
            <a:off x="669852" y="3769013"/>
            <a:ext cx="1966605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5080" lvl="0" indent="127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Realizar um diagnóstico do sistema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72"/>
          <p:cNvSpPr/>
          <p:nvPr/>
        </p:nvSpPr>
        <p:spPr>
          <a:xfrm>
            <a:off x="555223" y="4643290"/>
            <a:ext cx="2174875" cy="824865"/>
          </a:xfrm>
          <a:custGeom>
            <a:avLst/>
            <a:gdLst/>
            <a:ahLst/>
            <a:cxnLst/>
            <a:rect l="l" t="t" r="r" b="b"/>
            <a:pathLst>
              <a:path w="2174875" h="824864" extrusionOk="0">
                <a:moveTo>
                  <a:pt x="1087335" y="824498"/>
                </a:moveTo>
                <a:lnTo>
                  <a:pt x="0" y="659598"/>
                </a:lnTo>
                <a:lnTo>
                  <a:pt x="0" y="0"/>
                </a:lnTo>
                <a:lnTo>
                  <a:pt x="2174670" y="0"/>
                </a:lnTo>
                <a:lnTo>
                  <a:pt x="2174670" y="659598"/>
                </a:lnTo>
                <a:lnTo>
                  <a:pt x="1087335" y="824498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72"/>
          <p:cNvSpPr txBox="1"/>
          <p:nvPr/>
        </p:nvSpPr>
        <p:spPr>
          <a:xfrm>
            <a:off x="555223" y="4724166"/>
            <a:ext cx="2181472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5080" lvl="0" indent="127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Definir e comunicar metas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72"/>
          <p:cNvSpPr/>
          <p:nvPr/>
        </p:nvSpPr>
        <p:spPr>
          <a:xfrm>
            <a:off x="3362018" y="1242472"/>
            <a:ext cx="2515000" cy="1012825"/>
          </a:xfrm>
          <a:custGeom>
            <a:avLst/>
            <a:gdLst/>
            <a:ahLst/>
            <a:cxnLst/>
            <a:rect l="l" t="t" r="r" b="b"/>
            <a:pathLst>
              <a:path w="2174875" h="1012825" extrusionOk="0">
                <a:moveTo>
                  <a:pt x="1087322" y="1012212"/>
                </a:moveTo>
                <a:lnTo>
                  <a:pt x="0" y="809770"/>
                </a:lnTo>
                <a:lnTo>
                  <a:pt x="0" y="0"/>
                </a:lnTo>
                <a:lnTo>
                  <a:pt x="2174670" y="0"/>
                </a:lnTo>
                <a:lnTo>
                  <a:pt x="2174670" y="809770"/>
                </a:lnTo>
                <a:lnTo>
                  <a:pt x="1087322" y="1012212"/>
                </a:lnTo>
                <a:close/>
              </a:path>
            </a:pathLst>
          </a:custGeom>
          <a:solidFill>
            <a:srgbClr val="4985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72"/>
          <p:cNvSpPr txBox="1"/>
          <p:nvPr/>
        </p:nvSpPr>
        <p:spPr>
          <a:xfrm>
            <a:off x="3704268" y="1368851"/>
            <a:ext cx="1616454" cy="687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50" rIns="0" bIns="0" anchor="t" anchorCtr="0">
            <a:spAutoFit/>
          </a:bodyPr>
          <a:lstStyle/>
          <a:p>
            <a:pPr marL="12700" marR="5080" lvl="0" indent="118745" algn="l" defTabSz="914400" rtl="0" eaLnBrk="1" fontAlgn="auto" latinLnBrk="0" hangingPunct="1">
              <a:lnSpc>
                <a:spcPct val="14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ESTRUTURA E PLANEJAMENTO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72"/>
          <p:cNvSpPr/>
          <p:nvPr/>
        </p:nvSpPr>
        <p:spPr>
          <a:xfrm>
            <a:off x="2978643" y="1379247"/>
            <a:ext cx="608527" cy="576580"/>
          </a:xfrm>
          <a:custGeom>
            <a:avLst/>
            <a:gdLst/>
            <a:ahLst/>
            <a:cxnLst/>
            <a:rect l="l" t="t" r="r" b="b"/>
            <a:pathLst>
              <a:path w="580389" h="576580" extrusionOk="0">
                <a:moveTo>
                  <a:pt x="290099" y="575998"/>
                </a:moveTo>
                <a:lnTo>
                  <a:pt x="243042" y="572229"/>
                </a:lnTo>
                <a:lnTo>
                  <a:pt x="198402" y="561316"/>
                </a:lnTo>
                <a:lnTo>
                  <a:pt x="156778" y="543852"/>
                </a:lnTo>
                <a:lnTo>
                  <a:pt x="118767" y="520431"/>
                </a:lnTo>
                <a:lnTo>
                  <a:pt x="84965" y="491645"/>
                </a:lnTo>
                <a:lnTo>
                  <a:pt x="55970" y="458087"/>
                </a:lnTo>
                <a:lnTo>
                  <a:pt x="32379" y="420351"/>
                </a:lnTo>
                <a:lnTo>
                  <a:pt x="14788" y="379029"/>
                </a:lnTo>
                <a:lnTo>
                  <a:pt x="3796" y="334714"/>
                </a:lnTo>
                <a:lnTo>
                  <a:pt x="0" y="287999"/>
                </a:lnTo>
                <a:lnTo>
                  <a:pt x="3796" y="241284"/>
                </a:lnTo>
                <a:lnTo>
                  <a:pt x="14788" y="196969"/>
                </a:lnTo>
                <a:lnTo>
                  <a:pt x="32379" y="155647"/>
                </a:lnTo>
                <a:lnTo>
                  <a:pt x="55970" y="117910"/>
                </a:lnTo>
                <a:lnTo>
                  <a:pt x="84966" y="84352"/>
                </a:lnTo>
                <a:lnTo>
                  <a:pt x="118767" y="55567"/>
                </a:lnTo>
                <a:lnTo>
                  <a:pt x="156778" y="32146"/>
                </a:lnTo>
                <a:lnTo>
                  <a:pt x="198402" y="14682"/>
                </a:lnTo>
                <a:lnTo>
                  <a:pt x="243042" y="3769"/>
                </a:lnTo>
                <a:lnTo>
                  <a:pt x="290099" y="0"/>
                </a:lnTo>
                <a:lnTo>
                  <a:pt x="335758" y="3587"/>
                </a:lnTo>
                <a:lnTo>
                  <a:pt x="379878" y="14137"/>
                </a:lnTo>
                <a:lnTo>
                  <a:pt x="421680" y="31328"/>
                </a:lnTo>
                <a:lnTo>
                  <a:pt x="460388" y="54839"/>
                </a:lnTo>
                <a:lnTo>
                  <a:pt x="495224" y="84353"/>
                </a:lnTo>
                <a:lnTo>
                  <a:pt x="524950" y="118938"/>
                </a:lnTo>
                <a:lnTo>
                  <a:pt x="548635" y="157370"/>
                </a:lnTo>
                <a:lnTo>
                  <a:pt x="565954" y="198873"/>
                </a:lnTo>
                <a:lnTo>
                  <a:pt x="576583" y="242674"/>
                </a:lnTo>
                <a:lnTo>
                  <a:pt x="580198" y="287999"/>
                </a:lnTo>
                <a:lnTo>
                  <a:pt x="576402" y="334714"/>
                </a:lnTo>
                <a:lnTo>
                  <a:pt x="565410" y="379029"/>
                </a:lnTo>
                <a:lnTo>
                  <a:pt x="547819" y="420351"/>
                </a:lnTo>
                <a:lnTo>
                  <a:pt x="524228" y="458087"/>
                </a:lnTo>
                <a:lnTo>
                  <a:pt x="495233" y="491645"/>
                </a:lnTo>
                <a:lnTo>
                  <a:pt x="461431" y="520431"/>
                </a:lnTo>
                <a:lnTo>
                  <a:pt x="423419" y="543852"/>
                </a:lnTo>
                <a:lnTo>
                  <a:pt x="381796" y="561316"/>
                </a:lnTo>
                <a:lnTo>
                  <a:pt x="337156" y="572229"/>
                </a:lnTo>
                <a:lnTo>
                  <a:pt x="290099" y="575998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72"/>
          <p:cNvSpPr txBox="1"/>
          <p:nvPr/>
        </p:nvSpPr>
        <p:spPr>
          <a:xfrm>
            <a:off x="3191703" y="1491985"/>
            <a:ext cx="154305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72"/>
          <p:cNvSpPr/>
          <p:nvPr/>
        </p:nvSpPr>
        <p:spPr>
          <a:xfrm>
            <a:off x="3362018" y="2450769"/>
            <a:ext cx="2609215" cy="633095"/>
          </a:xfrm>
          <a:custGeom>
            <a:avLst/>
            <a:gdLst/>
            <a:ahLst/>
            <a:cxnLst/>
            <a:rect l="l" t="t" r="r" b="b"/>
            <a:pathLst>
              <a:path w="2174875" h="633094" extrusionOk="0">
                <a:moveTo>
                  <a:pt x="1087322" y="632998"/>
                </a:moveTo>
                <a:lnTo>
                  <a:pt x="0" y="506398"/>
                </a:lnTo>
                <a:lnTo>
                  <a:pt x="0" y="0"/>
                </a:lnTo>
                <a:lnTo>
                  <a:pt x="2174670" y="0"/>
                </a:lnTo>
                <a:lnTo>
                  <a:pt x="2174670" y="506398"/>
                </a:lnTo>
                <a:lnTo>
                  <a:pt x="1087322" y="632998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72"/>
          <p:cNvSpPr txBox="1"/>
          <p:nvPr/>
        </p:nvSpPr>
        <p:spPr>
          <a:xfrm>
            <a:off x="3337542" y="2455048"/>
            <a:ext cx="2609215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08279" marR="5080" lvl="0" indent="-19621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Projetar materiais estruturados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72"/>
          <p:cNvSpPr/>
          <p:nvPr/>
        </p:nvSpPr>
        <p:spPr>
          <a:xfrm>
            <a:off x="3362018" y="3279844"/>
            <a:ext cx="2576732" cy="926460"/>
          </a:xfrm>
          <a:custGeom>
            <a:avLst/>
            <a:gdLst/>
            <a:ahLst/>
            <a:cxnLst/>
            <a:rect l="l" t="t" r="r" b="b"/>
            <a:pathLst>
              <a:path w="2174875" h="1136014" extrusionOk="0">
                <a:moveTo>
                  <a:pt x="1087322" y="1135597"/>
                </a:moveTo>
                <a:lnTo>
                  <a:pt x="0" y="908473"/>
                </a:lnTo>
                <a:lnTo>
                  <a:pt x="0" y="0"/>
                </a:lnTo>
                <a:lnTo>
                  <a:pt x="2174670" y="0"/>
                </a:lnTo>
                <a:lnTo>
                  <a:pt x="2174670" y="908473"/>
                </a:lnTo>
                <a:lnTo>
                  <a:pt x="1087322" y="1135597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72"/>
          <p:cNvSpPr txBox="1"/>
          <p:nvPr/>
        </p:nvSpPr>
        <p:spPr>
          <a:xfrm>
            <a:off x="3454431" y="3256561"/>
            <a:ext cx="2492326" cy="70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Desenvolver um programa de formação de professores e gestores escolares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72"/>
          <p:cNvSpPr/>
          <p:nvPr/>
        </p:nvSpPr>
        <p:spPr>
          <a:xfrm>
            <a:off x="3386494" y="4335907"/>
            <a:ext cx="2562783" cy="489584"/>
          </a:xfrm>
          <a:custGeom>
            <a:avLst/>
            <a:gdLst/>
            <a:ahLst/>
            <a:cxnLst/>
            <a:rect l="l" t="t" r="r" b="b"/>
            <a:pathLst>
              <a:path w="2174875" h="489585" extrusionOk="0">
                <a:moveTo>
                  <a:pt x="1087322" y="489074"/>
                </a:moveTo>
                <a:lnTo>
                  <a:pt x="0" y="391249"/>
                </a:lnTo>
                <a:lnTo>
                  <a:pt x="0" y="0"/>
                </a:lnTo>
                <a:lnTo>
                  <a:pt x="2174670" y="0"/>
                </a:lnTo>
                <a:lnTo>
                  <a:pt x="2174670" y="391249"/>
                </a:lnTo>
                <a:lnTo>
                  <a:pt x="1087322" y="489074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72"/>
          <p:cNvSpPr txBox="1"/>
          <p:nvPr/>
        </p:nvSpPr>
        <p:spPr>
          <a:xfrm>
            <a:off x="3393090" y="4396921"/>
            <a:ext cx="2452429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Estabelecer incentivos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72"/>
          <p:cNvSpPr/>
          <p:nvPr/>
        </p:nvSpPr>
        <p:spPr>
          <a:xfrm>
            <a:off x="3386494" y="5021056"/>
            <a:ext cx="2562783" cy="633095"/>
          </a:xfrm>
          <a:custGeom>
            <a:avLst/>
            <a:gdLst/>
            <a:ahLst/>
            <a:cxnLst/>
            <a:rect l="l" t="t" r="r" b="b"/>
            <a:pathLst>
              <a:path w="2174875" h="633095" extrusionOk="0">
                <a:moveTo>
                  <a:pt x="1087322" y="632998"/>
                </a:moveTo>
                <a:lnTo>
                  <a:pt x="0" y="506398"/>
                </a:lnTo>
                <a:lnTo>
                  <a:pt x="0" y="0"/>
                </a:lnTo>
                <a:lnTo>
                  <a:pt x="2174670" y="0"/>
                </a:lnTo>
                <a:lnTo>
                  <a:pt x="2174670" y="506398"/>
                </a:lnTo>
                <a:lnTo>
                  <a:pt x="1087322" y="632998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72"/>
          <p:cNvSpPr txBox="1"/>
          <p:nvPr/>
        </p:nvSpPr>
        <p:spPr>
          <a:xfrm>
            <a:off x="3386493" y="5025333"/>
            <a:ext cx="2560264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93345" marR="5080" lvl="0" indent="-8128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Criar iniciativas para fomentar a leitura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72"/>
          <p:cNvSpPr/>
          <p:nvPr/>
        </p:nvSpPr>
        <p:spPr>
          <a:xfrm>
            <a:off x="3386494" y="5850129"/>
            <a:ext cx="2562783" cy="633095"/>
          </a:xfrm>
          <a:custGeom>
            <a:avLst/>
            <a:gdLst/>
            <a:ahLst/>
            <a:cxnLst/>
            <a:rect l="l" t="t" r="r" b="b"/>
            <a:pathLst>
              <a:path w="2174875" h="633095" extrusionOk="0">
                <a:moveTo>
                  <a:pt x="1087322" y="632998"/>
                </a:moveTo>
                <a:lnTo>
                  <a:pt x="0" y="506398"/>
                </a:lnTo>
                <a:lnTo>
                  <a:pt x="0" y="0"/>
                </a:lnTo>
                <a:lnTo>
                  <a:pt x="2174670" y="0"/>
                </a:lnTo>
                <a:lnTo>
                  <a:pt x="2174670" y="506398"/>
                </a:lnTo>
                <a:lnTo>
                  <a:pt x="1087322" y="632998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72"/>
          <p:cNvSpPr txBox="1"/>
          <p:nvPr/>
        </p:nvSpPr>
        <p:spPr>
          <a:xfrm>
            <a:off x="3362018" y="5854406"/>
            <a:ext cx="2560264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12420" marR="5080" lvl="0" indent="-30035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Organizar um Plano de Expansão da EI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72"/>
          <p:cNvSpPr/>
          <p:nvPr/>
        </p:nvSpPr>
        <p:spPr>
          <a:xfrm>
            <a:off x="6435308" y="1238073"/>
            <a:ext cx="2174875" cy="1012825"/>
          </a:xfrm>
          <a:custGeom>
            <a:avLst/>
            <a:gdLst/>
            <a:ahLst/>
            <a:cxnLst/>
            <a:rect l="l" t="t" r="r" b="b"/>
            <a:pathLst>
              <a:path w="2174875" h="1012825" extrusionOk="0">
                <a:moveTo>
                  <a:pt x="1087322" y="1012212"/>
                </a:moveTo>
                <a:lnTo>
                  <a:pt x="0" y="809770"/>
                </a:lnTo>
                <a:lnTo>
                  <a:pt x="0" y="0"/>
                </a:lnTo>
                <a:lnTo>
                  <a:pt x="2174670" y="0"/>
                </a:lnTo>
                <a:lnTo>
                  <a:pt x="2174670" y="809770"/>
                </a:lnTo>
                <a:lnTo>
                  <a:pt x="1087322" y="1012212"/>
                </a:lnTo>
                <a:close/>
              </a:path>
            </a:pathLst>
          </a:custGeom>
          <a:solidFill>
            <a:srgbClr val="4985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72"/>
          <p:cNvSpPr txBox="1"/>
          <p:nvPr/>
        </p:nvSpPr>
        <p:spPr>
          <a:xfrm>
            <a:off x="6667842" y="1364452"/>
            <a:ext cx="1940828" cy="572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50" rIns="0" bIns="0" anchor="t" anchorCtr="0">
            <a:spAutoFit/>
          </a:bodyPr>
          <a:lstStyle/>
          <a:p>
            <a:pPr marL="177165" marR="5080" lvl="0" indent="-165100" algn="ctr" defTabSz="914400" rtl="0" eaLnBrk="1" fontAlgn="auto" latinLnBrk="0" hangingPunct="1">
              <a:lnSpc>
                <a:spcPct val="1188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PRIMEIROS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7165" marR="5080" lvl="0" indent="-165100" algn="ctr" defTabSz="914400" rtl="0" eaLnBrk="1" fontAlgn="auto" latinLnBrk="0" hangingPunct="1">
              <a:lnSpc>
                <a:spcPct val="1188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PASSOS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72"/>
          <p:cNvSpPr/>
          <p:nvPr/>
        </p:nvSpPr>
        <p:spPr>
          <a:xfrm>
            <a:off x="6051934" y="1374848"/>
            <a:ext cx="580390" cy="576580"/>
          </a:xfrm>
          <a:custGeom>
            <a:avLst/>
            <a:gdLst/>
            <a:ahLst/>
            <a:cxnLst/>
            <a:rect l="l" t="t" r="r" b="b"/>
            <a:pathLst>
              <a:path w="580389" h="576580" extrusionOk="0">
                <a:moveTo>
                  <a:pt x="290099" y="575998"/>
                </a:moveTo>
                <a:lnTo>
                  <a:pt x="243042" y="572229"/>
                </a:lnTo>
                <a:lnTo>
                  <a:pt x="198402" y="561316"/>
                </a:lnTo>
                <a:lnTo>
                  <a:pt x="156778" y="543852"/>
                </a:lnTo>
                <a:lnTo>
                  <a:pt x="118767" y="520431"/>
                </a:lnTo>
                <a:lnTo>
                  <a:pt x="84965" y="491645"/>
                </a:lnTo>
                <a:lnTo>
                  <a:pt x="55970" y="458087"/>
                </a:lnTo>
                <a:lnTo>
                  <a:pt x="32379" y="420351"/>
                </a:lnTo>
                <a:lnTo>
                  <a:pt x="14788" y="379029"/>
                </a:lnTo>
                <a:lnTo>
                  <a:pt x="3796" y="334714"/>
                </a:lnTo>
                <a:lnTo>
                  <a:pt x="0" y="287999"/>
                </a:lnTo>
                <a:lnTo>
                  <a:pt x="3796" y="241284"/>
                </a:lnTo>
                <a:lnTo>
                  <a:pt x="14788" y="196969"/>
                </a:lnTo>
                <a:lnTo>
                  <a:pt x="32379" y="155647"/>
                </a:lnTo>
                <a:lnTo>
                  <a:pt x="55970" y="117910"/>
                </a:lnTo>
                <a:lnTo>
                  <a:pt x="84966" y="84352"/>
                </a:lnTo>
                <a:lnTo>
                  <a:pt x="118767" y="55567"/>
                </a:lnTo>
                <a:lnTo>
                  <a:pt x="156778" y="32146"/>
                </a:lnTo>
                <a:lnTo>
                  <a:pt x="198402" y="14682"/>
                </a:lnTo>
                <a:lnTo>
                  <a:pt x="243042" y="3769"/>
                </a:lnTo>
                <a:lnTo>
                  <a:pt x="290099" y="0"/>
                </a:lnTo>
                <a:lnTo>
                  <a:pt x="335758" y="3587"/>
                </a:lnTo>
                <a:lnTo>
                  <a:pt x="379878" y="14137"/>
                </a:lnTo>
                <a:lnTo>
                  <a:pt x="421680" y="31328"/>
                </a:lnTo>
                <a:lnTo>
                  <a:pt x="460388" y="54839"/>
                </a:lnTo>
                <a:lnTo>
                  <a:pt x="495224" y="84353"/>
                </a:lnTo>
                <a:lnTo>
                  <a:pt x="524950" y="118938"/>
                </a:lnTo>
                <a:lnTo>
                  <a:pt x="548635" y="157370"/>
                </a:lnTo>
                <a:lnTo>
                  <a:pt x="565954" y="198873"/>
                </a:lnTo>
                <a:lnTo>
                  <a:pt x="576583" y="242674"/>
                </a:lnTo>
                <a:lnTo>
                  <a:pt x="580198" y="287999"/>
                </a:lnTo>
                <a:lnTo>
                  <a:pt x="576402" y="334714"/>
                </a:lnTo>
                <a:lnTo>
                  <a:pt x="565410" y="379029"/>
                </a:lnTo>
                <a:lnTo>
                  <a:pt x="547819" y="420351"/>
                </a:lnTo>
                <a:lnTo>
                  <a:pt x="524228" y="458087"/>
                </a:lnTo>
                <a:lnTo>
                  <a:pt x="495233" y="491645"/>
                </a:lnTo>
                <a:lnTo>
                  <a:pt x="461431" y="520431"/>
                </a:lnTo>
                <a:lnTo>
                  <a:pt x="423419" y="543852"/>
                </a:lnTo>
                <a:lnTo>
                  <a:pt x="381796" y="561316"/>
                </a:lnTo>
                <a:lnTo>
                  <a:pt x="337156" y="572229"/>
                </a:lnTo>
                <a:lnTo>
                  <a:pt x="290099" y="575998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72"/>
          <p:cNvSpPr txBox="1"/>
          <p:nvPr/>
        </p:nvSpPr>
        <p:spPr>
          <a:xfrm>
            <a:off x="6264992" y="1487586"/>
            <a:ext cx="154305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72"/>
          <p:cNvSpPr/>
          <p:nvPr/>
        </p:nvSpPr>
        <p:spPr>
          <a:xfrm>
            <a:off x="9243616" y="1238073"/>
            <a:ext cx="2515000" cy="1012825"/>
          </a:xfrm>
          <a:custGeom>
            <a:avLst/>
            <a:gdLst/>
            <a:ahLst/>
            <a:cxnLst/>
            <a:rect l="l" t="t" r="r" b="b"/>
            <a:pathLst>
              <a:path w="2174875" h="1012825" extrusionOk="0">
                <a:moveTo>
                  <a:pt x="1087322" y="1012212"/>
                </a:moveTo>
                <a:lnTo>
                  <a:pt x="0" y="809770"/>
                </a:lnTo>
                <a:lnTo>
                  <a:pt x="0" y="0"/>
                </a:lnTo>
                <a:lnTo>
                  <a:pt x="2174670" y="0"/>
                </a:lnTo>
                <a:lnTo>
                  <a:pt x="2174670" y="809770"/>
                </a:lnTo>
                <a:lnTo>
                  <a:pt x="1087322" y="1012212"/>
                </a:lnTo>
                <a:close/>
              </a:path>
            </a:pathLst>
          </a:custGeom>
          <a:solidFill>
            <a:srgbClr val="4985E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72"/>
          <p:cNvSpPr txBox="1"/>
          <p:nvPr/>
        </p:nvSpPr>
        <p:spPr>
          <a:xfrm>
            <a:off x="9583741" y="1364452"/>
            <a:ext cx="1850764" cy="572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50" rIns="0" bIns="0" anchor="t" anchorCtr="0">
            <a:spAutoFit/>
          </a:bodyPr>
          <a:lstStyle/>
          <a:p>
            <a:pPr marL="162560" marR="5080" lvl="0" indent="-150495" algn="ctr" defTabSz="914400" rtl="0" eaLnBrk="1" fontAlgn="auto" latinLnBrk="0" hangingPunct="1">
              <a:lnSpc>
                <a:spcPct val="1188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VERIFICAR E AJUSTAR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72"/>
          <p:cNvSpPr/>
          <p:nvPr/>
        </p:nvSpPr>
        <p:spPr>
          <a:xfrm>
            <a:off x="8833289" y="1335602"/>
            <a:ext cx="580390" cy="576580"/>
          </a:xfrm>
          <a:custGeom>
            <a:avLst/>
            <a:gdLst/>
            <a:ahLst/>
            <a:cxnLst/>
            <a:rect l="l" t="t" r="r" b="b"/>
            <a:pathLst>
              <a:path w="580390" h="576580" extrusionOk="0">
                <a:moveTo>
                  <a:pt x="290099" y="575998"/>
                </a:moveTo>
                <a:lnTo>
                  <a:pt x="243042" y="572229"/>
                </a:lnTo>
                <a:lnTo>
                  <a:pt x="198402" y="561316"/>
                </a:lnTo>
                <a:lnTo>
                  <a:pt x="156778" y="543852"/>
                </a:lnTo>
                <a:lnTo>
                  <a:pt x="118767" y="520431"/>
                </a:lnTo>
                <a:lnTo>
                  <a:pt x="84965" y="491645"/>
                </a:lnTo>
                <a:lnTo>
                  <a:pt x="55970" y="458087"/>
                </a:lnTo>
                <a:lnTo>
                  <a:pt x="32379" y="420351"/>
                </a:lnTo>
                <a:lnTo>
                  <a:pt x="14788" y="379029"/>
                </a:lnTo>
                <a:lnTo>
                  <a:pt x="3796" y="334714"/>
                </a:lnTo>
                <a:lnTo>
                  <a:pt x="0" y="287999"/>
                </a:lnTo>
                <a:lnTo>
                  <a:pt x="3796" y="241284"/>
                </a:lnTo>
                <a:lnTo>
                  <a:pt x="14788" y="196969"/>
                </a:lnTo>
                <a:lnTo>
                  <a:pt x="32379" y="155647"/>
                </a:lnTo>
                <a:lnTo>
                  <a:pt x="55970" y="117910"/>
                </a:lnTo>
                <a:lnTo>
                  <a:pt x="84966" y="84352"/>
                </a:lnTo>
                <a:lnTo>
                  <a:pt x="118767" y="55567"/>
                </a:lnTo>
                <a:lnTo>
                  <a:pt x="156778" y="32146"/>
                </a:lnTo>
                <a:lnTo>
                  <a:pt x="198402" y="14682"/>
                </a:lnTo>
                <a:lnTo>
                  <a:pt x="243042" y="3769"/>
                </a:lnTo>
                <a:lnTo>
                  <a:pt x="290099" y="0"/>
                </a:lnTo>
                <a:lnTo>
                  <a:pt x="335758" y="3587"/>
                </a:lnTo>
                <a:lnTo>
                  <a:pt x="379878" y="14137"/>
                </a:lnTo>
                <a:lnTo>
                  <a:pt x="421680" y="31328"/>
                </a:lnTo>
                <a:lnTo>
                  <a:pt x="460388" y="54839"/>
                </a:lnTo>
                <a:lnTo>
                  <a:pt x="495224" y="84353"/>
                </a:lnTo>
                <a:lnTo>
                  <a:pt x="524950" y="118938"/>
                </a:lnTo>
                <a:lnTo>
                  <a:pt x="548635" y="157370"/>
                </a:lnTo>
                <a:lnTo>
                  <a:pt x="565954" y="198873"/>
                </a:lnTo>
                <a:lnTo>
                  <a:pt x="576583" y="242674"/>
                </a:lnTo>
                <a:lnTo>
                  <a:pt x="580198" y="287999"/>
                </a:lnTo>
                <a:lnTo>
                  <a:pt x="576402" y="334714"/>
                </a:lnTo>
                <a:lnTo>
                  <a:pt x="565410" y="379029"/>
                </a:lnTo>
                <a:lnTo>
                  <a:pt x="547819" y="420351"/>
                </a:lnTo>
                <a:lnTo>
                  <a:pt x="524228" y="458087"/>
                </a:lnTo>
                <a:lnTo>
                  <a:pt x="495233" y="491645"/>
                </a:lnTo>
                <a:lnTo>
                  <a:pt x="461431" y="520431"/>
                </a:lnTo>
                <a:lnTo>
                  <a:pt x="423419" y="543852"/>
                </a:lnTo>
                <a:lnTo>
                  <a:pt x="381796" y="561316"/>
                </a:lnTo>
                <a:lnTo>
                  <a:pt x="337156" y="572229"/>
                </a:lnTo>
                <a:lnTo>
                  <a:pt x="290099" y="575998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72"/>
          <p:cNvSpPr txBox="1"/>
          <p:nvPr/>
        </p:nvSpPr>
        <p:spPr>
          <a:xfrm>
            <a:off x="9073297" y="1487586"/>
            <a:ext cx="154305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4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72"/>
          <p:cNvSpPr/>
          <p:nvPr/>
        </p:nvSpPr>
        <p:spPr>
          <a:xfrm>
            <a:off x="6435308" y="2446369"/>
            <a:ext cx="2174875" cy="607135"/>
          </a:xfrm>
          <a:custGeom>
            <a:avLst/>
            <a:gdLst/>
            <a:ahLst/>
            <a:cxnLst/>
            <a:rect l="l" t="t" r="r" b="b"/>
            <a:pathLst>
              <a:path w="2174875" h="489585" extrusionOk="0">
                <a:moveTo>
                  <a:pt x="1087322" y="489074"/>
                </a:moveTo>
                <a:lnTo>
                  <a:pt x="0" y="391249"/>
                </a:lnTo>
                <a:lnTo>
                  <a:pt x="0" y="0"/>
                </a:lnTo>
                <a:lnTo>
                  <a:pt x="2174670" y="0"/>
                </a:lnTo>
                <a:lnTo>
                  <a:pt x="2174670" y="391249"/>
                </a:lnTo>
                <a:lnTo>
                  <a:pt x="1087322" y="489074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72"/>
          <p:cNvSpPr txBox="1"/>
          <p:nvPr/>
        </p:nvSpPr>
        <p:spPr>
          <a:xfrm>
            <a:off x="6434336" y="2507378"/>
            <a:ext cx="2174875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Distribuir materiais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72"/>
          <p:cNvSpPr/>
          <p:nvPr/>
        </p:nvSpPr>
        <p:spPr>
          <a:xfrm>
            <a:off x="6435308" y="3131519"/>
            <a:ext cx="2174875" cy="751060"/>
          </a:xfrm>
          <a:custGeom>
            <a:avLst/>
            <a:gdLst/>
            <a:ahLst/>
            <a:cxnLst/>
            <a:rect l="l" t="t" r="r" b="b"/>
            <a:pathLst>
              <a:path w="2174875" h="633095" extrusionOk="0">
                <a:moveTo>
                  <a:pt x="1087322" y="632998"/>
                </a:moveTo>
                <a:lnTo>
                  <a:pt x="0" y="506398"/>
                </a:lnTo>
                <a:lnTo>
                  <a:pt x="0" y="0"/>
                </a:lnTo>
                <a:lnTo>
                  <a:pt x="2174670" y="0"/>
                </a:lnTo>
                <a:lnTo>
                  <a:pt x="2174670" y="506398"/>
                </a:lnTo>
                <a:lnTo>
                  <a:pt x="1087322" y="632998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72"/>
          <p:cNvSpPr txBox="1"/>
          <p:nvPr/>
        </p:nvSpPr>
        <p:spPr>
          <a:xfrm>
            <a:off x="6435308" y="3096044"/>
            <a:ext cx="2173903" cy="70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109854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lang="pt-BR" sz="15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Formação de</a:t>
            </a:r>
            <a:r>
              <a:rPr kumimoji="0" lang="pt-BR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professores e funcionários do sistema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72"/>
          <p:cNvSpPr/>
          <p:nvPr/>
        </p:nvSpPr>
        <p:spPr>
          <a:xfrm>
            <a:off x="6435308" y="3960593"/>
            <a:ext cx="2174875" cy="759174"/>
          </a:xfrm>
          <a:custGeom>
            <a:avLst/>
            <a:gdLst/>
            <a:ahLst/>
            <a:cxnLst/>
            <a:rect l="l" t="t" r="r" b="b"/>
            <a:pathLst>
              <a:path w="2174875" h="633095" extrusionOk="0">
                <a:moveTo>
                  <a:pt x="1087322" y="632998"/>
                </a:moveTo>
                <a:lnTo>
                  <a:pt x="0" y="506398"/>
                </a:lnTo>
                <a:lnTo>
                  <a:pt x="0" y="0"/>
                </a:lnTo>
                <a:lnTo>
                  <a:pt x="2174670" y="0"/>
                </a:lnTo>
                <a:lnTo>
                  <a:pt x="2174670" y="506398"/>
                </a:lnTo>
                <a:lnTo>
                  <a:pt x="1087322" y="632998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72"/>
          <p:cNvSpPr txBox="1"/>
          <p:nvPr/>
        </p:nvSpPr>
        <p:spPr>
          <a:xfrm>
            <a:off x="6434767" y="3964873"/>
            <a:ext cx="2173903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5240" marR="5080" lvl="0" indent="-31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Avaliar as necessidades no nível da sala de aula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72"/>
          <p:cNvSpPr/>
          <p:nvPr/>
        </p:nvSpPr>
        <p:spPr>
          <a:xfrm>
            <a:off x="6435308" y="4789666"/>
            <a:ext cx="2174875" cy="489584"/>
          </a:xfrm>
          <a:custGeom>
            <a:avLst/>
            <a:gdLst/>
            <a:ahLst/>
            <a:cxnLst/>
            <a:rect l="l" t="t" r="r" b="b"/>
            <a:pathLst>
              <a:path w="2174875" h="489585" extrusionOk="0">
                <a:moveTo>
                  <a:pt x="1087322" y="489074"/>
                </a:moveTo>
                <a:lnTo>
                  <a:pt x="0" y="391249"/>
                </a:lnTo>
                <a:lnTo>
                  <a:pt x="0" y="0"/>
                </a:lnTo>
                <a:lnTo>
                  <a:pt x="2174670" y="0"/>
                </a:lnTo>
                <a:lnTo>
                  <a:pt x="2174670" y="391249"/>
                </a:lnTo>
                <a:lnTo>
                  <a:pt x="1087322" y="489074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72"/>
          <p:cNvSpPr txBox="1"/>
          <p:nvPr/>
        </p:nvSpPr>
        <p:spPr>
          <a:xfrm>
            <a:off x="6441905" y="4850675"/>
            <a:ext cx="2166765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Monitorar o progresso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72"/>
          <p:cNvSpPr/>
          <p:nvPr/>
        </p:nvSpPr>
        <p:spPr>
          <a:xfrm>
            <a:off x="6435308" y="5474815"/>
            <a:ext cx="2174875" cy="489584"/>
          </a:xfrm>
          <a:custGeom>
            <a:avLst/>
            <a:gdLst/>
            <a:ahLst/>
            <a:cxnLst/>
            <a:rect l="l" t="t" r="r" b="b"/>
            <a:pathLst>
              <a:path w="2174875" h="489585" extrusionOk="0">
                <a:moveTo>
                  <a:pt x="1087322" y="489074"/>
                </a:moveTo>
                <a:lnTo>
                  <a:pt x="0" y="391249"/>
                </a:lnTo>
                <a:lnTo>
                  <a:pt x="0" y="0"/>
                </a:lnTo>
                <a:lnTo>
                  <a:pt x="2174670" y="0"/>
                </a:lnTo>
                <a:lnTo>
                  <a:pt x="2174670" y="391249"/>
                </a:lnTo>
                <a:lnTo>
                  <a:pt x="1087322" y="489074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72"/>
          <p:cNvSpPr txBox="1"/>
          <p:nvPr/>
        </p:nvSpPr>
        <p:spPr>
          <a:xfrm>
            <a:off x="6419298" y="5535827"/>
            <a:ext cx="2189372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Fomentar a inovação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72"/>
          <p:cNvSpPr/>
          <p:nvPr/>
        </p:nvSpPr>
        <p:spPr>
          <a:xfrm>
            <a:off x="9243616" y="2446370"/>
            <a:ext cx="2560719" cy="1012825"/>
          </a:xfrm>
          <a:custGeom>
            <a:avLst/>
            <a:gdLst/>
            <a:ahLst/>
            <a:cxnLst/>
            <a:rect l="l" t="t" r="r" b="b"/>
            <a:pathLst>
              <a:path w="2174875" h="1012825" extrusionOk="0">
                <a:moveTo>
                  <a:pt x="1087322" y="1012222"/>
                </a:moveTo>
                <a:lnTo>
                  <a:pt x="0" y="809773"/>
                </a:lnTo>
                <a:lnTo>
                  <a:pt x="0" y="0"/>
                </a:lnTo>
                <a:lnTo>
                  <a:pt x="2174670" y="0"/>
                </a:lnTo>
                <a:lnTo>
                  <a:pt x="2174670" y="809773"/>
                </a:lnTo>
                <a:lnTo>
                  <a:pt x="1087322" y="1012222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72"/>
          <p:cNvSpPr txBox="1"/>
          <p:nvPr/>
        </p:nvSpPr>
        <p:spPr>
          <a:xfrm>
            <a:off x="9326827" y="2488037"/>
            <a:ext cx="2477508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Realizar uma avaliação de aprendizagem padronizada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72"/>
          <p:cNvSpPr/>
          <p:nvPr/>
        </p:nvSpPr>
        <p:spPr>
          <a:xfrm>
            <a:off x="9243616" y="3544915"/>
            <a:ext cx="2560719" cy="894447"/>
          </a:xfrm>
          <a:custGeom>
            <a:avLst/>
            <a:gdLst/>
            <a:ahLst/>
            <a:cxnLst/>
            <a:rect l="l" t="t" r="r" b="b"/>
            <a:pathLst>
              <a:path w="2174875" h="1012825" extrusionOk="0">
                <a:moveTo>
                  <a:pt x="1087322" y="1012222"/>
                </a:moveTo>
                <a:lnTo>
                  <a:pt x="0" y="809773"/>
                </a:lnTo>
                <a:lnTo>
                  <a:pt x="0" y="0"/>
                </a:lnTo>
                <a:lnTo>
                  <a:pt x="2174670" y="0"/>
                </a:lnTo>
                <a:lnTo>
                  <a:pt x="2174670" y="809773"/>
                </a:lnTo>
                <a:lnTo>
                  <a:pt x="1087322" y="1012222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72"/>
          <p:cNvSpPr txBox="1"/>
          <p:nvPr/>
        </p:nvSpPr>
        <p:spPr>
          <a:xfrm>
            <a:off x="9235609" y="3580399"/>
            <a:ext cx="2576732" cy="70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Recompense os melhores desempenhos e apoie os que estão atrasados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72"/>
          <p:cNvSpPr/>
          <p:nvPr/>
        </p:nvSpPr>
        <p:spPr>
          <a:xfrm>
            <a:off x="9243616" y="4634936"/>
            <a:ext cx="2560719" cy="489584"/>
          </a:xfrm>
          <a:custGeom>
            <a:avLst/>
            <a:gdLst/>
            <a:ahLst/>
            <a:cxnLst/>
            <a:rect l="l" t="t" r="r" b="b"/>
            <a:pathLst>
              <a:path w="2174875" h="489585" extrusionOk="0">
                <a:moveTo>
                  <a:pt x="1087322" y="489074"/>
                </a:moveTo>
                <a:lnTo>
                  <a:pt x="0" y="391249"/>
                </a:lnTo>
                <a:lnTo>
                  <a:pt x="0" y="0"/>
                </a:lnTo>
                <a:lnTo>
                  <a:pt x="2174670" y="0"/>
                </a:lnTo>
                <a:lnTo>
                  <a:pt x="2174670" y="391249"/>
                </a:lnTo>
                <a:lnTo>
                  <a:pt x="1087322" y="489074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72"/>
          <p:cNvSpPr txBox="1"/>
          <p:nvPr/>
        </p:nvSpPr>
        <p:spPr>
          <a:xfrm>
            <a:off x="9250213" y="4695941"/>
            <a:ext cx="2508403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Analisar resultados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72"/>
          <p:cNvSpPr/>
          <p:nvPr/>
        </p:nvSpPr>
        <p:spPr>
          <a:xfrm>
            <a:off x="9243616" y="5548113"/>
            <a:ext cx="2515000" cy="633095"/>
          </a:xfrm>
          <a:custGeom>
            <a:avLst/>
            <a:gdLst/>
            <a:ahLst/>
            <a:cxnLst/>
            <a:rect l="l" t="t" r="r" b="b"/>
            <a:pathLst>
              <a:path w="2174875" h="489585" extrusionOk="0">
                <a:moveTo>
                  <a:pt x="1087322" y="489074"/>
                </a:moveTo>
                <a:lnTo>
                  <a:pt x="0" y="391249"/>
                </a:lnTo>
                <a:lnTo>
                  <a:pt x="0" y="0"/>
                </a:lnTo>
                <a:lnTo>
                  <a:pt x="2174670" y="0"/>
                </a:lnTo>
                <a:lnTo>
                  <a:pt x="2174670" y="391249"/>
                </a:lnTo>
                <a:lnTo>
                  <a:pt x="1087322" y="489074"/>
                </a:lnTo>
                <a:close/>
              </a:path>
            </a:pathLst>
          </a:custGeom>
          <a:solidFill>
            <a:srgbClr val="B3C6E6">
              <a:alpha val="7921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72"/>
          <p:cNvSpPr txBox="1"/>
          <p:nvPr/>
        </p:nvSpPr>
        <p:spPr>
          <a:xfrm>
            <a:off x="9226092" y="5585309"/>
            <a:ext cx="2532524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pt-BR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Ajustar estratégias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72"/>
          <p:cNvSpPr txBox="1"/>
          <p:nvPr/>
        </p:nvSpPr>
        <p:spPr>
          <a:xfrm>
            <a:off x="1600052" y="6569605"/>
            <a:ext cx="9920177" cy="1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Fonte: </a:t>
            </a:r>
            <a:r>
              <a:rPr kumimoji="0" lang="pt-BR" sz="1200" b="0" i="0" u="sng" strike="noStrike" kern="0" cap="none" spc="0" normalizeH="0" baseline="0" noProof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a city in Brazil led teachers to get every child reading by</a:t>
            </a: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pt-BR" sz="1200" b="0" i="0" u="sng" strike="noStrike" kern="0" cap="none" spc="0" normalizeH="0" baseline="0" noProof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grade 2. ELLINORE CARROLL &amp; LUCY KRUSKE. MARCH 28, 2024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72"/>
          <p:cNvSpPr txBox="1"/>
          <p:nvPr/>
        </p:nvSpPr>
        <p:spPr>
          <a:xfrm>
            <a:off x="217522" y="205637"/>
            <a:ext cx="5798894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Montserrat"/>
                <a:cs typeface="Montserrat"/>
                <a:sym typeface="Montserrat"/>
              </a:rPr>
              <a:t>Passos e Medidas para promover Alfabetização em âmbito local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634" name="Google Shape;634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5125" y="512564"/>
            <a:ext cx="1310345" cy="577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417" y="516547"/>
            <a:ext cx="759627" cy="577977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72"/>
          <p:cNvSpPr/>
          <p:nvPr/>
        </p:nvSpPr>
        <p:spPr>
          <a:xfrm>
            <a:off x="108940" y="6197435"/>
            <a:ext cx="1399824" cy="617518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 rot="21047748">
            <a:off x="4480509" y="1641649"/>
            <a:ext cx="6643069" cy="3816553"/>
            <a:chOff x="3274142" y="2344993"/>
            <a:chExt cx="5684297" cy="3150226"/>
          </a:xfrm>
        </p:grpSpPr>
        <p:sp>
          <p:nvSpPr>
            <p:cNvPr id="4" name="Título 1"/>
            <p:cNvSpPr>
              <a:spLocks/>
            </p:cNvSpPr>
            <p:nvPr/>
          </p:nvSpPr>
          <p:spPr bwMode="auto">
            <a:xfrm>
              <a:off x="3399542" y="2461655"/>
              <a:ext cx="5558897" cy="3033564"/>
            </a:xfrm>
            <a:prstGeom prst="roundRect">
              <a:avLst/>
            </a:prstGeom>
            <a:solidFill>
              <a:srgbClr val="C2F19C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/>
                </a:rPr>
                <a:t>Reflexão e ação</a:t>
              </a:r>
              <a:endPara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mbria Math" panose="02040503050406030204" pitchFamily="18" charset="0"/>
                <a:cs typeface="Dubai Medium" panose="020B0603030403030204"/>
              </a:endParaRPr>
            </a:p>
          </p:txBody>
        </p:sp>
        <p:sp>
          <p:nvSpPr>
            <p:cNvPr id="5" name="Título 1"/>
            <p:cNvSpPr>
              <a:spLocks/>
            </p:cNvSpPr>
            <p:nvPr/>
          </p:nvSpPr>
          <p:spPr bwMode="auto">
            <a:xfrm>
              <a:off x="3274142" y="2344993"/>
              <a:ext cx="5516760" cy="2985369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84398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0"/>
          <p:cNvSpPr txBox="1"/>
          <p:nvPr/>
        </p:nvSpPr>
        <p:spPr>
          <a:xfrm>
            <a:off x="633086" y="2221066"/>
            <a:ext cx="10349478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4000" dirty="0">
                <a:solidFill>
                  <a:srgbClr val="000000"/>
                </a:solidFill>
                <a:effectLst/>
                <a:ea typeface="Arial" panose="020B0604020202020204" pitchFamily="34" charset="0"/>
                <a:cs typeface="Noto Sans Symbols"/>
              </a:rPr>
              <a:t>Identifique </a:t>
            </a:r>
            <a:r>
              <a:rPr lang="pt-BR" sz="4000" b="1" dirty="0">
                <a:solidFill>
                  <a:srgbClr val="000000"/>
                </a:solidFill>
                <a:effectLst/>
                <a:ea typeface="Arial" panose="020B0604020202020204" pitchFamily="34" charset="0"/>
                <a:cs typeface="Noto Sans Symbols"/>
              </a:rPr>
              <a:t>situações geradoras¹ </a:t>
            </a:r>
            <a:r>
              <a:rPr lang="pt-BR" sz="4000" dirty="0">
                <a:solidFill>
                  <a:srgbClr val="000000"/>
                </a:solidFill>
                <a:effectLst/>
                <a:ea typeface="Arial" panose="020B0604020202020204" pitchFamily="34" charset="0"/>
                <a:cs typeface="Noto Sans Symbols"/>
              </a:rPr>
              <a:t>que justificam os resultados a partir da análise dos indicadores educacionais do território municipal.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Google Shape;225;p8">
            <a:extLst>
              <a:ext uri="{FF2B5EF4-FFF2-40B4-BE49-F238E27FC236}">
                <a16:creationId xmlns:a16="http://schemas.microsoft.com/office/drawing/2014/main" id="{18114FE4-9B7E-1CC1-C4F2-8FA29A9BA8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7825" y="238159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;p8">
            <a:extLst>
              <a:ext uri="{FF2B5EF4-FFF2-40B4-BE49-F238E27FC236}">
                <a16:creationId xmlns:a16="http://schemas.microsoft.com/office/drawing/2014/main" id="{B143368E-B434-E5AC-01CD-60A9EDC14D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0047" y="238159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7;p8">
            <a:extLst>
              <a:ext uri="{FF2B5EF4-FFF2-40B4-BE49-F238E27FC236}">
                <a16:creationId xmlns:a16="http://schemas.microsoft.com/office/drawing/2014/main" id="{955FCFB1-2EB5-62D8-84A2-66D5566E8344}"/>
              </a:ext>
            </a:extLst>
          </p:cNvPr>
          <p:cNvSpPr/>
          <p:nvPr/>
        </p:nvSpPr>
        <p:spPr>
          <a:xfrm>
            <a:off x="7355577" y="227526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A3438B0-D9B5-0C54-26BC-FEBB01C84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227" y="1154203"/>
            <a:ext cx="4749196" cy="969348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4F913BD-4525-2EC2-F754-DAB28CFB8FE9}"/>
              </a:ext>
            </a:extLst>
          </p:cNvPr>
          <p:cNvGrpSpPr/>
          <p:nvPr/>
        </p:nvGrpSpPr>
        <p:grpSpPr>
          <a:xfrm>
            <a:off x="287124" y="5015850"/>
            <a:ext cx="11617751" cy="1085884"/>
            <a:chOff x="298173" y="1120603"/>
            <a:chExt cx="11617751" cy="1085884"/>
          </a:xfrm>
        </p:grpSpPr>
        <p:sp>
          <p:nvSpPr>
            <p:cNvPr id="11" name="Retângulo Arredondado 7">
              <a:extLst>
                <a:ext uri="{FF2B5EF4-FFF2-40B4-BE49-F238E27FC236}">
                  <a16:creationId xmlns:a16="http://schemas.microsoft.com/office/drawing/2014/main" id="{46336CDF-68B0-205A-F9F7-9FA9121A1E13}"/>
                </a:ext>
              </a:extLst>
            </p:cNvPr>
            <p:cNvSpPr/>
            <p:nvPr/>
          </p:nvSpPr>
          <p:spPr>
            <a:xfrm flipH="1" flipV="1">
              <a:off x="301381" y="1120603"/>
              <a:ext cx="11614543" cy="1085884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3E2EE986-0936-2500-9981-C636EF94FC63}"/>
                </a:ext>
              </a:extLst>
            </p:cNvPr>
            <p:cNvSpPr txBox="1"/>
            <p:nvPr/>
          </p:nvSpPr>
          <p:spPr>
            <a:xfrm>
              <a:off x="298173" y="1129924"/>
              <a:ext cx="11615650" cy="84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algn="ctr">
                <a:defRPr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defRPr>
              </a:lvl1pPr>
            </a:lstStyle>
            <a:p>
              <a:pPr algn="just">
                <a:lnSpc>
                  <a:spcPct val="115000"/>
                </a:lnSpc>
              </a:pPr>
              <a:r>
                <a:rPr lang="pt-BR" sz="2200" dirty="0">
                  <a:effectLst/>
                  <a:ea typeface="Arial" panose="020B0604020202020204" pitchFamily="34" charset="0"/>
                </a:rPr>
                <a:t>¹É o contexto ou problema que motiva a criação de um projeto. Descreve a necessidade ou oportunidade identificada, que justifica a elaboração do projeto educacional.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94795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963095" y="2369984"/>
            <a:ext cx="6839768" cy="3892307"/>
            <a:chOff x="963095" y="2369984"/>
            <a:chExt cx="6839768" cy="3892307"/>
          </a:xfrm>
        </p:grpSpPr>
        <p:sp>
          <p:nvSpPr>
            <p:cNvPr id="4" name="Título 1"/>
            <p:cNvSpPr>
              <a:spLocks/>
            </p:cNvSpPr>
            <p:nvPr/>
          </p:nvSpPr>
          <p:spPr bwMode="auto">
            <a:xfrm rot="433239">
              <a:off x="963095" y="2478531"/>
              <a:ext cx="6690249" cy="3675215"/>
            </a:xfrm>
            <a:prstGeom prst="ellipse">
              <a:avLst/>
            </a:prstGeom>
            <a:solidFill>
              <a:srgbClr val="FFD6BB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/>
                </a:rPr>
                <a:t>Para ir além</a:t>
              </a:r>
              <a:endPara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Cambria Math" panose="02040503050406030204" pitchFamily="18" charset="0"/>
                <a:cs typeface="Dubai Medium" panose="020B0603030403030204"/>
              </a:endParaRPr>
            </a:p>
          </p:txBody>
        </p:sp>
        <p:sp>
          <p:nvSpPr>
            <p:cNvPr id="5" name="Título 1"/>
            <p:cNvSpPr>
              <a:spLocks/>
            </p:cNvSpPr>
            <p:nvPr/>
          </p:nvSpPr>
          <p:spPr bwMode="auto">
            <a:xfrm rot="433239">
              <a:off x="1119450" y="2369984"/>
              <a:ext cx="6683413" cy="3892307"/>
            </a:xfrm>
            <a:prstGeom prst="ellipse">
              <a:avLst/>
            </a:prstGeom>
            <a:noFill/>
            <a:ln w="57150">
              <a:solidFill>
                <a:schemeClr val="tx1">
                  <a:lumMod val="65000"/>
                  <a:lumOff val="3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657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25;p8">
            <a:extLst>
              <a:ext uri="{FF2B5EF4-FFF2-40B4-BE49-F238E27FC236}">
                <a16:creationId xmlns:a16="http://schemas.microsoft.com/office/drawing/2014/main" id="{18114FE4-9B7E-1CC1-C4F2-8FA29A9BA8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7825" y="238159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;p8">
            <a:extLst>
              <a:ext uri="{FF2B5EF4-FFF2-40B4-BE49-F238E27FC236}">
                <a16:creationId xmlns:a16="http://schemas.microsoft.com/office/drawing/2014/main" id="{B143368E-B434-E5AC-01CD-60A9EDC14D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0047" y="238159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7;p8">
            <a:extLst>
              <a:ext uri="{FF2B5EF4-FFF2-40B4-BE49-F238E27FC236}">
                <a16:creationId xmlns:a16="http://schemas.microsoft.com/office/drawing/2014/main" id="{955FCFB1-2EB5-62D8-84A2-66D5566E8344}"/>
              </a:ext>
            </a:extLst>
          </p:cNvPr>
          <p:cNvSpPr/>
          <p:nvPr/>
        </p:nvSpPr>
        <p:spPr>
          <a:xfrm>
            <a:off x="7355577" y="227526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BB71335-CBC2-8006-9561-F33590D97A23}"/>
              </a:ext>
            </a:extLst>
          </p:cNvPr>
          <p:cNvSpPr/>
          <p:nvPr/>
        </p:nvSpPr>
        <p:spPr>
          <a:xfrm>
            <a:off x="305604" y="1588536"/>
            <a:ext cx="10405939" cy="646331"/>
          </a:xfrm>
          <a:prstGeom prst="rect">
            <a:avLst/>
          </a:prstGeom>
          <a:noFill/>
          <a:ln w="57150">
            <a:noFill/>
          </a:ln>
        </p:spPr>
        <p:txBody>
          <a:bodyPr wrap="square" anchor="ctr">
            <a:spAutoFit/>
          </a:bodyPr>
          <a:lstStyle/>
          <a:p>
            <a:r>
              <a:rPr lang="pt-BR" sz="3600" b="1" dirty="0">
                <a:solidFill>
                  <a:srgbClr val="002060"/>
                </a:solidFill>
                <a:latin typeface="Candara" panose="020E0502030303020204" pitchFamily="34" charset="0"/>
              </a:rPr>
              <a:t>Encaminhamentos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A9773E2-EF77-58F7-D1CB-3E29CBCA4F77}"/>
              </a:ext>
            </a:extLst>
          </p:cNvPr>
          <p:cNvSpPr txBox="1"/>
          <p:nvPr/>
        </p:nvSpPr>
        <p:spPr>
          <a:xfrm>
            <a:off x="429441" y="2786126"/>
            <a:ext cx="11333117" cy="261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800" kern="0" dirty="0">
                <a:latin typeface="Candara" panose="020E0502030303020204" pitchFamily="34" charset="0"/>
                <a:cs typeface="Times New Roman" panose="02020603050405020304" pitchFamily="18" charset="0"/>
              </a:rPr>
              <a:t>Todos os materiais referentes à formação serão disponibilizados;</a:t>
            </a:r>
          </a:p>
          <a:p>
            <a:pPr marL="457200" indent="-457200" algn="just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800" kern="0" dirty="0">
                <a:latin typeface="Candara" panose="020E0502030303020204" pitchFamily="34" charset="0"/>
                <a:cs typeface="Times New Roman" panose="02020603050405020304" pitchFamily="18" charset="0"/>
              </a:rPr>
              <a:t>Apropriação dos referenciais teóricos (principais e complementares);</a:t>
            </a:r>
          </a:p>
          <a:p>
            <a:pPr marL="457200" indent="-457200" algn="just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800" kern="0" dirty="0">
                <a:latin typeface="Candara" panose="020E0502030303020204" pitchFamily="34" charset="0"/>
                <a:cs typeface="Times New Roman" panose="02020603050405020304" pitchFamily="18" charset="0"/>
              </a:rPr>
              <a:t>Impressão dos instrumentos para realização da oficina;</a:t>
            </a:r>
          </a:p>
          <a:p>
            <a:pPr marL="457200" indent="-457200" algn="just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800" kern="0" dirty="0">
                <a:latin typeface="Candara" panose="020E0502030303020204" pitchFamily="34" charset="0"/>
                <a:cs typeface="Times New Roman" panose="02020603050405020304" pitchFamily="18" charset="0"/>
              </a:rPr>
              <a:t>Organização do Ciclo Formativo Municipal. </a:t>
            </a:r>
          </a:p>
        </p:txBody>
      </p:sp>
    </p:spTree>
    <p:extLst>
      <p:ext uri="{BB962C8B-B14F-4D97-AF65-F5344CB8AC3E}">
        <p14:creationId xmlns:p14="http://schemas.microsoft.com/office/powerpoint/2010/main" val="1160976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75"/>
          <p:cNvSpPr/>
          <p:nvPr/>
        </p:nvSpPr>
        <p:spPr>
          <a:xfrm>
            <a:off x="7295850" y="3879141"/>
            <a:ext cx="458543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Alfabetizar nos move!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6" name="Google Shape;696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774" y="1259742"/>
            <a:ext cx="10419599" cy="547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75"/>
          <p:cNvPicPr preferRelativeResize="0"/>
          <p:nvPr/>
        </p:nvPicPr>
        <p:blipFill rotWithShape="1">
          <a:blip r:embed="rId4">
            <a:alphaModFix/>
          </a:blip>
          <a:srcRect r="11180"/>
          <a:stretch/>
        </p:blipFill>
        <p:spPr>
          <a:xfrm>
            <a:off x="925824" y="1937567"/>
            <a:ext cx="6134426" cy="388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25;p8">
            <a:extLst>
              <a:ext uri="{FF2B5EF4-FFF2-40B4-BE49-F238E27FC236}">
                <a16:creationId xmlns:a16="http://schemas.microsoft.com/office/drawing/2014/main" id="{5C84C8BF-240F-0358-1360-F03B524E0F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4754" y="220060"/>
            <a:ext cx="1362889" cy="70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8">
            <a:extLst>
              <a:ext uri="{FF2B5EF4-FFF2-40B4-BE49-F238E27FC236}">
                <a16:creationId xmlns:a16="http://schemas.microsoft.com/office/drawing/2014/main" id="{E281194F-363B-2F70-86FD-C75DE5DCCDD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66976" y="273068"/>
            <a:ext cx="1106197" cy="6673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7;p8">
            <a:extLst>
              <a:ext uri="{FF2B5EF4-FFF2-40B4-BE49-F238E27FC236}">
                <a16:creationId xmlns:a16="http://schemas.microsoft.com/office/drawing/2014/main" id="{FCF8F468-5CAC-34B5-6428-012838C8E3EF}"/>
              </a:ext>
            </a:extLst>
          </p:cNvPr>
          <p:cNvSpPr/>
          <p:nvPr/>
        </p:nvSpPr>
        <p:spPr>
          <a:xfrm>
            <a:off x="7082506" y="262435"/>
            <a:ext cx="1244747" cy="667377"/>
          </a:xfrm>
          <a:custGeom>
            <a:avLst/>
            <a:gdLst/>
            <a:ahLst/>
            <a:cxnLst/>
            <a:rect l="l" t="t" r="r" b="b"/>
            <a:pathLst>
              <a:path w="3373069" h="1346508" extrusionOk="0">
                <a:moveTo>
                  <a:pt x="0" y="0"/>
                </a:moveTo>
                <a:lnTo>
                  <a:pt x="3373070" y="0"/>
                </a:lnTo>
                <a:lnTo>
                  <a:pt x="3373070" y="1346507"/>
                </a:lnTo>
                <a:lnTo>
                  <a:pt x="0" y="134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17231</TotalTime>
  <Words>1882</Words>
  <Application>Microsoft Office PowerPoint</Application>
  <PresentationFormat>Widescreen</PresentationFormat>
  <Paragraphs>224</Paragraphs>
  <Slides>40</Slides>
  <Notes>23</Notes>
  <HiddenSlides>0</HiddenSlides>
  <MMClips>2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40</vt:i4>
      </vt:variant>
    </vt:vector>
  </HeadingPairs>
  <TitlesOfParts>
    <vt:vector size="59" baseType="lpstr">
      <vt:lpstr>Arial</vt:lpstr>
      <vt:lpstr>Arial Black</vt:lpstr>
      <vt:lpstr>Arial Narrow</vt:lpstr>
      <vt:lpstr>Arial Nova</vt:lpstr>
      <vt:lpstr>Calibri</vt:lpstr>
      <vt:lpstr>Calibri Light</vt:lpstr>
      <vt:lpstr>Candara</vt:lpstr>
      <vt:lpstr>Carlito</vt:lpstr>
      <vt:lpstr>Lato Light</vt:lpstr>
      <vt:lpstr>Noto Sans Symbols</vt:lpstr>
      <vt:lpstr>Open Sans</vt:lpstr>
      <vt:lpstr>Open Sans Bold</vt:lpstr>
      <vt:lpstr>Poppins</vt:lpstr>
      <vt:lpstr>Tw Cen MT Condensed Extra Bold</vt:lpstr>
      <vt:lpstr>2_Tema do Office</vt:lpstr>
      <vt:lpstr>1_Tema do Office</vt:lpstr>
      <vt:lpstr>Office Theme</vt:lpstr>
      <vt:lpstr>Tema do Office</vt:lpstr>
      <vt:lpstr>3_Tema do Office</vt:lpstr>
      <vt:lpstr>Apresentação do PowerPoint</vt:lpstr>
      <vt:lpstr>Módulo II  EIXO APOIO A GESTÃO E PLANEJAMENTO MUNICIPAL</vt:lpstr>
      <vt:lpstr>Apresentação do PowerPoint</vt:lpstr>
      <vt:lpstr>Apresentação do PowerPoint</vt:lpstr>
      <vt:lpstr>APROPRIAÇÃO DOS RESULTADOS DAS AVALIAÇÕES EXTERNAS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Característica de leitura dos estudantes</vt:lpstr>
      <vt:lpstr>PERI-MIRIM</vt:lpstr>
      <vt:lpstr>Apresentação do PowerPoint</vt:lpstr>
      <vt:lpstr>Apresentação do PowerPoint</vt:lpstr>
      <vt:lpstr>Padrão de Desempenho dos Estudantes</vt:lpstr>
      <vt:lpstr>PERI-MIRIM</vt:lpstr>
      <vt:lpstr>PERI-MIRIM</vt:lpstr>
      <vt:lpstr>PERI-MIRIM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FORMATIVO ESTADUAL Pacto pela Aprendizagem   2024</dc:title>
  <dc:creator>Jaqueline Ramos de Freitas</dc:creator>
  <cp:lastModifiedBy>Escola São João</cp:lastModifiedBy>
  <cp:revision>266</cp:revision>
  <cp:lastPrinted>2024-05-21T15:09:37Z</cp:lastPrinted>
  <dcterms:created xsi:type="dcterms:W3CDTF">2024-05-14T20:19:57Z</dcterms:created>
  <dcterms:modified xsi:type="dcterms:W3CDTF">2024-09-18T22:05:06Z</dcterms:modified>
</cp:coreProperties>
</file>